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_rels/notesSlide12.xml.rels" ContentType="application/vnd.openxmlformats-package.relationships+xml"/>
  <Override PartName="/ppt/notesSlides/_rels/notesSlide14.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fr-FR" sz="1400" spc="-1" strike="noStrike">
                <a:solidFill>
                  <a:srgbClr val="000000"/>
                </a:solidFill>
                <a:latin typeface="Arial"/>
              </a:rPr>
              <a:t>Cliquez pour déplacer la diapo</a:t>
            </a:r>
            <a:endParaRPr b="0" lang="fr-FR" sz="1400" spc="-1" strike="noStrike">
              <a:solidFill>
                <a:srgbClr val="000000"/>
              </a:solidFill>
              <a:latin typeface="Arial"/>
            </a:endParaRPr>
          </a:p>
        </p:txBody>
      </p:sp>
      <p:sp>
        <p:nvSpPr>
          <p:cNvPr id="158"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159"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160"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161"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16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15B035F-0FA7-4538-A59A-6A428CC99970}"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381240" y="685800"/>
            <a:ext cx="6095520" cy="3428640"/>
          </a:xfrm>
          <a:prstGeom prst="rect">
            <a:avLst/>
          </a:prstGeom>
        </p:spPr>
      </p:sp>
      <p:sp>
        <p:nvSpPr>
          <p:cNvPr id="26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fr-FR" sz="1100" spc="-1" strike="noStrike">
                <a:latin typeface="Arial"/>
              </a:rPr>
              <a:t>Les stops word : </a:t>
            </a:r>
            <a:r>
              <a:rPr b="0" lang="fr-FR" sz="1050" spc="-1" strike="noStrike">
                <a:solidFill>
                  <a:srgbClr val="4d5156"/>
                </a:solidFill>
                <a:highlight>
                  <a:srgbClr val="ffffff"/>
                </a:highlight>
                <a:latin typeface="Arial"/>
              </a:rPr>
              <a:t>mot vide : </a:t>
            </a:r>
            <a:r>
              <a:rPr b="0" lang="fr-FR" sz="1100" spc="-1" strike="noStrike">
                <a:solidFill>
                  <a:srgbClr val="4d5156"/>
                </a:solidFill>
                <a:highlight>
                  <a:srgbClr val="ffffff"/>
                </a:highlight>
                <a:latin typeface="Arial"/>
              </a:rPr>
              <a:t>sont une liste de plus de 1000 mots issu des langues francaise et anglaise </a:t>
            </a:r>
            <a:r>
              <a:rPr b="0" lang="fr-FR" sz="1050" spc="-1" strike="noStrike">
                <a:solidFill>
                  <a:srgbClr val="4d5156"/>
                </a:solidFill>
                <a:highlight>
                  <a:srgbClr val="ffffff"/>
                </a:highlight>
                <a:latin typeface="Arial"/>
              </a:rPr>
              <a:t>qu'il est inutile d'indexer ou de l'utiliser dans une recherche ( le, la , les , if , for , ….) </a:t>
            </a:r>
            <a:endParaRPr b="0" lang="fr-FR" sz="105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1240" y="685800"/>
            <a:ext cx="6095520" cy="3428640"/>
          </a:xfrm>
          <a:prstGeom prst="rect">
            <a:avLst/>
          </a:prstGeom>
        </p:spPr>
      </p:sp>
      <p:sp>
        <p:nvSpPr>
          <p:cNvPr id="27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fr-FR" sz="1100" spc="-1" strike="noStrike">
                <a:latin typeface="Arial"/>
              </a:rPr>
              <a:t>Expliquez les metrics</a:t>
            </a:r>
            <a:endParaRPr b="0" lang="fr-FR"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8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8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8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8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9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9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9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9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0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0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1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1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1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1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1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1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24" name="PlaceHolder 2"/>
          <p:cNvSpPr>
            <a:spLocks noGrp="1"/>
          </p:cNvSpPr>
          <p:nvPr>
            <p:ph type="body"/>
          </p:nvPr>
        </p:nvSpPr>
        <p:spPr>
          <a:xfrm>
            <a:off x="457200" y="1203480"/>
            <a:ext cx="822924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26"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3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133"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136"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37"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39"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1"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43" name="PlaceHolder 2"/>
          <p:cNvSpPr>
            <a:spLocks noGrp="1"/>
          </p:cNvSpPr>
          <p:nvPr>
            <p:ph type="body"/>
          </p:nvPr>
        </p:nvSpPr>
        <p:spPr>
          <a:xfrm>
            <a:off x="457200" y="120348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4" name="PlaceHolder 3"/>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7"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8"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9" name="PlaceHolder 5"/>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51" name="PlaceHolder 2"/>
          <p:cNvSpPr>
            <a:spLocks noGrp="1"/>
          </p:cNvSpPr>
          <p:nvPr>
            <p:ph type="body"/>
          </p:nvPr>
        </p:nvSpPr>
        <p:spPr>
          <a:xfrm>
            <a:off x="45720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52" name="PlaceHolder 3"/>
          <p:cNvSpPr>
            <a:spLocks noGrp="1"/>
          </p:cNvSpPr>
          <p:nvPr>
            <p:ph type="body"/>
          </p:nvPr>
        </p:nvSpPr>
        <p:spPr>
          <a:xfrm>
            <a:off x="323964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53" name="PlaceHolder 4"/>
          <p:cNvSpPr>
            <a:spLocks noGrp="1"/>
          </p:cNvSpPr>
          <p:nvPr>
            <p:ph type="body"/>
          </p:nvPr>
        </p:nvSpPr>
        <p:spPr>
          <a:xfrm>
            <a:off x="6022080" y="120348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54" name="PlaceHolder 5"/>
          <p:cNvSpPr>
            <a:spLocks noGrp="1"/>
          </p:cNvSpPr>
          <p:nvPr>
            <p:ph type="body"/>
          </p:nvPr>
        </p:nvSpPr>
        <p:spPr>
          <a:xfrm>
            <a:off x="45720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55" name="PlaceHolder 6"/>
          <p:cNvSpPr>
            <a:spLocks noGrp="1"/>
          </p:cNvSpPr>
          <p:nvPr>
            <p:ph type="body"/>
          </p:nvPr>
        </p:nvSpPr>
        <p:spPr>
          <a:xfrm>
            <a:off x="323964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56" name="PlaceHolder 7"/>
          <p:cNvSpPr>
            <a:spLocks noGrp="1"/>
          </p:cNvSpPr>
          <p:nvPr>
            <p:ph type="body"/>
          </p:nvPr>
        </p:nvSpPr>
        <p:spPr>
          <a:xfrm>
            <a:off x="6022080" y="2761920"/>
            <a:ext cx="26496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fr-FR" sz="1400" spc="-1" strike="noStrike">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fr-FR" sz="1400" spc="-1" strike="noStrike">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noAutofit/>
          </a:bodyPr>
          <a:p>
            <a:r>
              <a:rPr b="0" lang="fr-FR" sz="5200" spc="-1" strike="noStrike">
                <a:solidFill>
                  <a:srgbClr val="000000"/>
                </a:solidFill>
                <a:latin typeface="Arial"/>
              </a:rPr>
              <a:t>Cliquez pour éditer le format du texte-titre</a:t>
            </a:r>
            <a:endParaRPr b="0" lang="fr-FR"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BC0B1853-E1C5-4D0C-AF38-191DD7B35B2A}" type="slidenum">
              <a:rPr b="0" lang="fr-FR" sz="1000" spc="-1" strike="noStrike">
                <a:solidFill>
                  <a:srgbClr val="595959"/>
                </a:solidFill>
                <a:latin typeface="Arial"/>
                <a:ea typeface="Arial"/>
              </a:rPr>
              <a:t>&lt;numéro&gt;</a:t>
            </a:fld>
            <a:endParaRPr b="0" lang="fr-FR"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Autofit/>
          </a:bodyPr>
          <a:p>
            <a:r>
              <a:rPr b="0" lang="fr-FR" sz="2800" spc="-1" strike="noStrike">
                <a:solidFill>
                  <a:srgbClr val="000000"/>
                </a:solidFill>
                <a:latin typeface="Arial"/>
              </a:rPr>
              <a:t>Cliquez pour éditer le format du texte-titre</a:t>
            </a:r>
            <a:endParaRPr b="0" lang="fr-FR" sz="2800" spc="-1" strike="noStrike">
              <a:solidFill>
                <a:srgbClr val="000000"/>
              </a:solidFill>
              <a:latin typeface="Arial"/>
            </a:endParaRPr>
          </a:p>
        </p:txBody>
      </p:sp>
      <p:sp>
        <p:nvSpPr>
          <p:cNvPr id="40"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68C0C004-2AA8-4DB5-82B7-531BE5D292D2}" type="slidenum">
              <a:rPr b="0" lang="fr-FR" sz="1000" spc="-1" strike="noStrike">
                <a:solidFill>
                  <a:srgbClr val="595959"/>
                </a:solidFill>
                <a:latin typeface="Arial"/>
                <a:ea typeface="Arial"/>
              </a:rPr>
              <a:t>&lt;numéro&gt;</a:t>
            </a:fld>
            <a:endParaRPr b="0" lang="fr-FR" sz="1000" spc="-1" strike="noStrike">
              <a:latin typeface="Times New Roman"/>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555480"/>
            <a:ext cx="2807640" cy="755280"/>
          </a:xfrm>
          <a:prstGeom prst="rect">
            <a:avLst/>
          </a:prstGeom>
        </p:spPr>
        <p:txBody>
          <a:bodyPr tIns="91440" bIns="91440" anchor="b">
            <a:noAutofit/>
          </a:bodyPr>
          <a:p>
            <a:r>
              <a:rPr b="0" lang="fr-FR" sz="2400" spc="-1" strike="noStrike">
                <a:solidFill>
                  <a:srgbClr val="000000"/>
                </a:solidFill>
                <a:latin typeface="Arial"/>
              </a:rPr>
              <a:t>Cliquez pour éditer le format du texte-titre</a:t>
            </a:r>
            <a:endParaRPr b="0" lang="fr-FR" sz="2400" spc="-1" strike="noStrike">
              <a:solidFill>
                <a:srgbClr val="000000"/>
              </a:solidFill>
              <a:latin typeface="Arial"/>
            </a:endParaRPr>
          </a:p>
        </p:txBody>
      </p:sp>
      <p:sp>
        <p:nvSpPr>
          <p:cNvPr id="79" name="PlaceHolder 2"/>
          <p:cNvSpPr>
            <a:spLocks noGrp="1"/>
          </p:cNvSpPr>
          <p:nvPr>
            <p:ph type="body"/>
          </p:nvPr>
        </p:nvSpPr>
        <p:spPr>
          <a:xfrm>
            <a:off x="311760" y="1389600"/>
            <a:ext cx="2807640" cy="3179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Cliquez pour éditer le format du plan de texte</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niveau de plan</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Troisième niveau de plan</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Quatrième niveau de plan</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Cinquième niveau de plan</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Sixième niveau de plan</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Septième niveau de plan</a:t>
            </a:r>
            <a:endParaRPr b="0" lang="fr-FR" sz="1200" spc="-1" strike="noStrike">
              <a:solidFill>
                <a:srgbClr val="000000"/>
              </a:solidFill>
              <a:latin typeface="Arial"/>
            </a:endParaRPr>
          </a:p>
        </p:txBody>
      </p:sp>
      <p:sp>
        <p:nvSpPr>
          <p:cNvPr id="80"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AA385BE5-E203-4823-9A8C-8720622E3C6E}" type="slidenum">
              <a:rPr b="0" lang="fr-FR" sz="1000" spc="-1" strike="noStrike">
                <a:solidFill>
                  <a:srgbClr val="595959"/>
                </a:solidFill>
                <a:latin typeface="Arial"/>
                <a:ea typeface="Arial"/>
              </a:rPr>
              <a:t>&lt;numéro&gt;</a:t>
            </a:fld>
            <a:endParaRPr b="0" lang="fr-F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444960"/>
            <a:ext cx="8520120" cy="572400"/>
          </a:xfrm>
          <a:prstGeom prst="rect">
            <a:avLst/>
          </a:prstGeom>
        </p:spPr>
        <p:txBody>
          <a:bodyPr tIns="91440" bIns="91440">
            <a:noAutofit/>
          </a:bodyPr>
          <a:p>
            <a:r>
              <a:rPr b="0" lang="fr-FR" sz="2800" spc="-1" strike="noStrike">
                <a:solidFill>
                  <a:srgbClr val="000000"/>
                </a:solidFill>
                <a:latin typeface="Arial"/>
              </a:rPr>
              <a:t>Cliquez pour éditer le format du texte-titre</a:t>
            </a:r>
            <a:endParaRPr b="0" lang="fr-FR" sz="2800" spc="-1" strike="noStrike">
              <a:solidFill>
                <a:srgbClr val="000000"/>
              </a:solidFill>
              <a:latin typeface="Arial"/>
            </a:endParaRPr>
          </a:p>
        </p:txBody>
      </p:sp>
      <p:sp>
        <p:nvSpPr>
          <p:cNvPr id="118" name="PlaceHolder 2"/>
          <p:cNvSpPr>
            <a:spLocks noGrp="1"/>
          </p:cNvSpPr>
          <p:nvPr>
            <p:ph type="body"/>
          </p:nvPr>
        </p:nvSpPr>
        <p:spPr>
          <a:xfrm>
            <a:off x="311760" y="1152360"/>
            <a:ext cx="399960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Cinquième niveau de plan</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Sixième niveau de plan</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Septième niveau de plan</a:t>
            </a:r>
            <a:endParaRPr b="0" lang="fr-FR" sz="1400" spc="-1" strike="noStrike">
              <a:solidFill>
                <a:srgbClr val="000000"/>
              </a:solidFill>
              <a:latin typeface="Arial"/>
            </a:endParaRPr>
          </a:p>
        </p:txBody>
      </p:sp>
      <p:sp>
        <p:nvSpPr>
          <p:cNvPr id="119" name="PlaceHolder 3"/>
          <p:cNvSpPr>
            <a:spLocks noGrp="1"/>
          </p:cNvSpPr>
          <p:nvPr>
            <p:ph type="body"/>
          </p:nvPr>
        </p:nvSpPr>
        <p:spPr>
          <a:xfrm>
            <a:off x="4832280" y="1152360"/>
            <a:ext cx="399960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Cinquième niveau de plan</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Sixième niveau de plan</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Septième niveau de plan</a:t>
            </a:r>
            <a:endParaRPr b="0" lang="fr-FR" sz="1400" spc="-1" strike="noStrike">
              <a:solidFill>
                <a:srgbClr val="000000"/>
              </a:solidFill>
              <a:latin typeface="Arial"/>
            </a:endParaRPr>
          </a:p>
        </p:txBody>
      </p:sp>
      <p:sp>
        <p:nvSpPr>
          <p:cNvPr id="120"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4E283651-90EE-462E-974B-697BD2B35450}" type="slidenum">
              <a:rPr b="0" lang="fr-FR" sz="1000" spc="-1" strike="noStrike">
                <a:solidFill>
                  <a:srgbClr val="595959"/>
                </a:solidFill>
                <a:latin typeface="Arial"/>
                <a:ea typeface="Arial"/>
              </a:rPr>
              <a:t>&lt;numéro&gt;</a:t>
            </a:fld>
            <a:endParaRPr b="0" lang="fr-F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7.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40.xml"/>
</Relationships>
</file>

<file path=ppt/slides/_rels/slide2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183240" y="1327680"/>
            <a:ext cx="8520120" cy="3729960"/>
          </a:xfrm>
          <a:prstGeom prst="rect">
            <a:avLst/>
          </a:prstGeom>
          <a:noFill/>
          <a:ln>
            <a:noFill/>
          </a:ln>
        </p:spPr>
        <p:txBody>
          <a:bodyPr tIns="91440" bIns="91440">
            <a:noAutofit/>
          </a:bodyPr>
          <a:p>
            <a:pPr marL="457200" indent="-342720" algn="ctr">
              <a:lnSpc>
                <a:spcPct val="150000"/>
              </a:lnSpc>
              <a:buClr>
                <a:srgbClr val="000000"/>
              </a:buClr>
              <a:buFont typeface="Arial"/>
              <a:buAutoNum type="arabicPeriod"/>
            </a:pPr>
            <a:r>
              <a:rPr b="1" lang="fr-FR" sz="1800" spc="-1" strike="noStrike">
                <a:solidFill>
                  <a:srgbClr val="000000"/>
                </a:solidFill>
                <a:latin typeface="Arial"/>
                <a:ea typeface="Arial"/>
              </a:rPr>
              <a:t>Organisations</a:t>
            </a:r>
            <a:br/>
            <a:r>
              <a:rPr b="1" lang="fr-FR" sz="1800" spc="-1" strike="noStrike">
                <a:solidFill>
                  <a:srgbClr val="000000"/>
                </a:solidFill>
                <a:latin typeface="Arial"/>
                <a:ea typeface="Arial"/>
              </a:rPr>
              <a:t>Scrapping</a:t>
            </a:r>
            <a:br/>
            <a:r>
              <a:rPr b="1" lang="fr-FR" sz="1800" spc="-1" strike="noStrike">
                <a:solidFill>
                  <a:srgbClr val="000000"/>
                </a:solidFill>
                <a:latin typeface="Arial"/>
                <a:ea typeface="Arial"/>
              </a:rPr>
              <a:t>Traitement des données</a:t>
            </a:r>
            <a:br/>
            <a:r>
              <a:rPr b="1" lang="fr-FR" sz="1800" spc="-1" strike="noStrike">
                <a:solidFill>
                  <a:srgbClr val="000000"/>
                </a:solidFill>
                <a:latin typeface="Arial"/>
                <a:ea typeface="Arial"/>
              </a:rPr>
              <a:t>Tests Machine learning</a:t>
            </a:r>
            <a:br/>
            <a:r>
              <a:rPr b="1" lang="fr-FR" sz="1800" spc="-1" strike="noStrike">
                <a:solidFill>
                  <a:srgbClr val="000000"/>
                </a:solidFill>
                <a:latin typeface="Arial"/>
                <a:ea typeface="Arial"/>
              </a:rPr>
              <a:t>Application du Modèle choisi</a:t>
            </a:r>
            <a:br/>
            <a:r>
              <a:rPr b="1" lang="fr-FR" sz="1800" spc="-1" strike="noStrike">
                <a:solidFill>
                  <a:srgbClr val="000000"/>
                </a:solidFill>
                <a:latin typeface="Arial"/>
                <a:ea typeface="Arial"/>
              </a:rPr>
              <a:t>Data visualisation</a:t>
            </a:r>
            <a:br/>
            <a:r>
              <a:rPr b="1" lang="fr-FR" sz="1800" spc="-1" strike="noStrike">
                <a:solidFill>
                  <a:srgbClr val="000000"/>
                </a:solidFill>
                <a:latin typeface="Arial"/>
                <a:ea typeface="Arial"/>
              </a:rPr>
              <a:t>Conclusion</a:t>
            </a:r>
            <a:endParaRPr b="0" lang="fr-FR" sz="1800" spc="-1" strike="noStrike">
              <a:solidFill>
                <a:srgbClr val="000000"/>
              </a:solidFill>
              <a:latin typeface="Arial"/>
            </a:endParaRPr>
          </a:p>
        </p:txBody>
      </p:sp>
      <p:sp>
        <p:nvSpPr>
          <p:cNvPr id="164" name="CustomShape 2"/>
          <p:cNvSpPr/>
          <p:nvPr/>
        </p:nvSpPr>
        <p:spPr>
          <a:xfrm>
            <a:off x="79560" y="78480"/>
            <a:ext cx="5053320" cy="1346040"/>
          </a:xfrm>
          <a:prstGeom prst="rect">
            <a:avLst/>
          </a:prstGeom>
          <a:noFill/>
          <a:ln>
            <a:noFill/>
          </a:ln>
        </p:spPr>
        <p:style>
          <a:lnRef idx="0"/>
          <a:fillRef idx="0"/>
          <a:effectRef idx="0"/>
          <a:fontRef idx="minor"/>
        </p:style>
        <p:txBody>
          <a:bodyPr tIns="91440" bIns="91440" anchor="b">
            <a:noAutofit/>
          </a:bodyPr>
          <a:p>
            <a:pPr>
              <a:lnSpc>
                <a:spcPct val="100000"/>
              </a:lnSpc>
            </a:pPr>
            <a:r>
              <a:rPr b="1" lang="fr-FR" sz="3600" spc="-1" strike="noStrike">
                <a:solidFill>
                  <a:srgbClr val="000000"/>
                </a:solidFill>
                <a:latin typeface="Arial"/>
                <a:ea typeface="Arial"/>
              </a:rPr>
              <a:t>Brief Projet </a:t>
            </a:r>
            <a:endParaRPr b="0" lang="fr-FR" sz="3600" spc="-1" strike="noStrike">
              <a:latin typeface="Arial"/>
            </a:endParaRPr>
          </a:p>
          <a:p>
            <a:pPr>
              <a:lnSpc>
                <a:spcPct val="100000"/>
              </a:lnSpc>
            </a:pPr>
            <a:r>
              <a:rPr b="1" lang="fr-FR" sz="3600" spc="-1" strike="noStrike">
                <a:solidFill>
                  <a:srgbClr val="000000"/>
                </a:solidFill>
                <a:latin typeface="Arial"/>
                <a:ea typeface="Arial"/>
              </a:rPr>
              <a:t>Machine Learning</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06" name="Google Shape;139;p23" descr=""/>
          <p:cNvPicPr/>
          <p:nvPr/>
        </p:nvPicPr>
        <p:blipFill>
          <a:blip r:embed="rId1"/>
          <a:stretch/>
        </p:blipFill>
        <p:spPr>
          <a:xfrm>
            <a:off x="0" y="477720"/>
            <a:ext cx="9143640" cy="4751280"/>
          </a:xfrm>
          <a:prstGeom prst="rect">
            <a:avLst/>
          </a:prstGeom>
          <a:ln>
            <a:noFill/>
          </a:ln>
        </p:spPr>
      </p:pic>
      <p:sp>
        <p:nvSpPr>
          <p:cNvPr id="207" name="TextShape 1"/>
          <p:cNvSpPr txBox="1"/>
          <p:nvPr/>
        </p:nvSpPr>
        <p:spPr>
          <a:xfrm>
            <a:off x="311760" y="-112320"/>
            <a:ext cx="8520120" cy="572400"/>
          </a:xfrm>
          <a:prstGeom prst="rect">
            <a:avLst/>
          </a:prstGeom>
          <a:noFill/>
          <a:ln>
            <a:noFill/>
          </a:ln>
        </p:spPr>
        <p:txBody>
          <a:bodyPr tIns="91440" bIns="91440">
            <a:noAutofit/>
          </a:bodyPr>
          <a:p>
            <a:pPr algn="r">
              <a:lnSpc>
                <a:spcPct val="100000"/>
              </a:lnSpc>
            </a:pPr>
            <a:r>
              <a:rPr b="0" i="1" lang="fr-FR" sz="2800" spc="-1" strike="noStrike" u="sng">
                <a:solidFill>
                  <a:srgbClr val="ffffff"/>
                </a:solidFill>
                <a:uFillTx/>
                <a:latin typeface="Arial"/>
                <a:ea typeface="Arial"/>
              </a:rPr>
              <a:t>‘</a:t>
            </a:r>
            <a:r>
              <a:rPr b="0" i="1" lang="fr-FR" sz="2800" spc="-1" strike="noStrike" u="sng">
                <a:solidFill>
                  <a:srgbClr val="ffffff"/>
                </a:solidFill>
                <a:uFillTx/>
                <a:latin typeface="Arial"/>
                <a:ea typeface="Arial"/>
              </a:rPr>
              <a:t>Contract’: </a:t>
            </a:r>
            <a:endParaRPr b="0" lang="fr-FR" sz="2800" spc="-1" strike="noStrike">
              <a:solidFill>
                <a:srgbClr val="000000"/>
              </a:solidFill>
              <a:latin typeface="Arial"/>
            </a:endParaRPr>
          </a:p>
        </p:txBody>
      </p:sp>
      <p:sp>
        <p:nvSpPr>
          <p:cNvPr id="208" name="CustomShape 2"/>
          <p:cNvSpPr/>
          <p:nvPr/>
        </p:nvSpPr>
        <p:spPr>
          <a:xfrm>
            <a:off x="632160" y="2259000"/>
            <a:ext cx="5646960" cy="1242720"/>
          </a:xfrm>
          <a:prstGeom prst="wedgeRoundRectCallout">
            <a:avLst>
              <a:gd name="adj1" fmla="val -28897"/>
              <a:gd name="adj2" fmla="val 128248"/>
              <a:gd name="adj3" fmla="val 0"/>
            </a:avLst>
          </a:prstGeom>
          <a:noFill/>
          <a:ln w="152280">
            <a:solidFill>
              <a:srgbClr val="ffffff"/>
            </a:solidFill>
            <a:round/>
          </a:ln>
        </p:spPr>
        <p:style>
          <a:lnRef idx="0"/>
          <a:fillRef idx="0"/>
          <a:effectRef idx="0"/>
          <a:fontRef idx="minor"/>
        </p:style>
      </p:sp>
      <p:sp>
        <p:nvSpPr>
          <p:cNvPr id="209" name="CustomShape 3"/>
          <p:cNvSpPr/>
          <p:nvPr/>
        </p:nvSpPr>
        <p:spPr>
          <a:xfrm>
            <a:off x="6447240" y="1174320"/>
            <a:ext cx="2250000" cy="3357720"/>
          </a:xfrm>
          <a:prstGeom prst="snip2DiagRect">
            <a:avLst>
              <a:gd name="adj1" fmla="val 0"/>
              <a:gd name="adj2" fmla="val 16667"/>
            </a:avLst>
          </a:prstGeom>
          <a:solidFill>
            <a:srgbClr val="000000"/>
          </a:solidFill>
          <a:ln w="114480">
            <a:solidFill>
              <a:srgbClr val="ffffff"/>
            </a:solidFill>
            <a:round/>
          </a:ln>
        </p:spPr>
        <p:style>
          <a:lnRef idx="0"/>
          <a:fillRef idx="0"/>
          <a:effectRef idx="0"/>
          <a:fontRef idx="minor"/>
        </p:style>
      </p:sp>
      <p:sp>
        <p:nvSpPr>
          <p:cNvPr id="210" name="CustomShape 4"/>
          <p:cNvSpPr/>
          <p:nvPr/>
        </p:nvSpPr>
        <p:spPr>
          <a:xfrm>
            <a:off x="6625440" y="1403640"/>
            <a:ext cx="1893600" cy="3085920"/>
          </a:xfrm>
          <a:prstGeom prst="rect">
            <a:avLst/>
          </a:prstGeom>
          <a:noFill/>
          <a:ln>
            <a:noFill/>
          </a:ln>
        </p:spPr>
        <p:style>
          <a:lnRef idx="0"/>
          <a:fillRef idx="0"/>
          <a:effectRef idx="0"/>
          <a:fontRef idx="minor"/>
        </p:style>
        <p:txBody>
          <a:bodyPr tIns="91440" bIns="91440">
            <a:noAutofit/>
          </a:bodyPr>
          <a:p>
            <a:pPr algn="ctr">
              <a:lnSpc>
                <a:spcPct val="100000"/>
              </a:lnSpc>
            </a:pPr>
            <a:r>
              <a:rPr b="0" lang="fr-FR" sz="1500" spc="-1" strike="noStrike">
                <a:solidFill>
                  <a:srgbClr val="ffffff"/>
                </a:solidFill>
                <a:latin typeface="Arial"/>
                <a:ea typeface="Arial"/>
              </a:rPr>
              <a:t>Les types de contrats sont retransformer et dummies dans cette algorithme ,les freelance et indépendant sont renommés indépendant, mais les autres sont catégorisés normalement</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i="1" lang="fr-FR" sz="2800" spc="-1" strike="noStrike" u="sng">
                <a:solidFill>
                  <a:srgbClr val="000000"/>
                </a:solidFill>
                <a:uFillTx/>
                <a:latin typeface="Arial"/>
                <a:ea typeface="Arial"/>
              </a:rPr>
              <a:t>‘</a:t>
            </a:r>
            <a:r>
              <a:rPr b="0" i="1" lang="fr-FR" sz="2800" spc="-1" strike="noStrike" u="sng">
                <a:solidFill>
                  <a:srgbClr val="000000"/>
                </a:solidFill>
                <a:uFillTx/>
                <a:latin typeface="Arial"/>
                <a:ea typeface="Arial"/>
              </a:rPr>
              <a:t>Description’: </a:t>
            </a:r>
            <a:endParaRPr b="0" lang="fr-FR" sz="2800" spc="-1" strike="noStrike">
              <a:solidFill>
                <a:srgbClr val="000000"/>
              </a:solidFill>
              <a:latin typeface="Arial"/>
            </a:endParaRPr>
          </a:p>
        </p:txBody>
      </p:sp>
      <p:sp>
        <p:nvSpPr>
          <p:cNvPr id="212" name="CustomShape 2"/>
          <p:cNvSpPr/>
          <p:nvPr/>
        </p:nvSpPr>
        <p:spPr>
          <a:xfrm>
            <a:off x="3975480" y="2903760"/>
            <a:ext cx="4768200" cy="1906920"/>
          </a:xfrm>
          <a:prstGeom prst="rect">
            <a:avLst/>
          </a:prstGeom>
          <a:noFill/>
          <a:ln>
            <a:noFill/>
          </a:ln>
        </p:spPr>
        <p:style>
          <a:lnRef idx="0"/>
          <a:fillRef idx="0"/>
          <a:effectRef idx="0"/>
          <a:fontRef idx="minor"/>
        </p:style>
        <p:txBody>
          <a:bodyPr tIns="91440" bIns="91440">
            <a:noAutofit/>
          </a:bodyPr>
          <a:p>
            <a:pPr algn="ctr">
              <a:lnSpc>
                <a:spcPct val="100000"/>
              </a:lnSpc>
            </a:pPr>
            <a:r>
              <a:rPr b="0" i="1" lang="fr-FR" sz="1400" spc="-1" strike="noStrike">
                <a:solidFill>
                  <a:srgbClr val="000000"/>
                </a:solidFill>
                <a:latin typeface="Arial"/>
                <a:ea typeface="Arial"/>
              </a:rPr>
              <a:t>La description n’était pas facile à traiter, nous avons abordé deux manières pour cela, toutes deux basées sur les 200 mots les plus présents dans les descriptions:</a:t>
            </a:r>
            <a:endParaRPr b="0" lang="fr-FR" sz="1400" spc="-1" strike="noStrike">
              <a:latin typeface="Arial"/>
            </a:endParaRPr>
          </a:p>
          <a:p>
            <a:pPr marL="457200" indent="-317160">
              <a:lnSpc>
                <a:spcPct val="100000"/>
              </a:lnSpc>
              <a:buClr>
                <a:srgbClr val="000000"/>
              </a:buClr>
              <a:buFont typeface="Arial"/>
              <a:buChar char="-"/>
            </a:pPr>
            <a:r>
              <a:rPr b="0" i="1" lang="fr-FR" sz="1400" spc="-1" strike="noStrike">
                <a:solidFill>
                  <a:srgbClr val="000000"/>
                </a:solidFill>
                <a:latin typeface="Arial"/>
                <a:ea typeface="Arial"/>
              </a:rPr>
              <a:t>Juste exploiter l'occurrence de ces mots en tant que features</a:t>
            </a:r>
            <a:endParaRPr b="0" lang="fr-FR" sz="1400" spc="-1" strike="noStrike">
              <a:latin typeface="Arial"/>
            </a:endParaRPr>
          </a:p>
          <a:p>
            <a:pPr marL="457200" indent="-317160">
              <a:lnSpc>
                <a:spcPct val="100000"/>
              </a:lnSpc>
              <a:buClr>
                <a:srgbClr val="000000"/>
              </a:buClr>
              <a:buFont typeface="Arial"/>
              <a:buChar char="-"/>
            </a:pPr>
            <a:r>
              <a:rPr b="0" i="1" lang="fr-FR" sz="1400" spc="-1" strike="noStrike">
                <a:solidFill>
                  <a:srgbClr val="000000"/>
                </a:solidFill>
                <a:latin typeface="Arial"/>
                <a:ea typeface="Arial"/>
              </a:rPr>
              <a:t>Clusteriser l'occurrence de ces mots pour les différents individus et se servir de cette clusterisation comme features.</a:t>
            </a:r>
            <a:endParaRPr b="0" lang="fr-FR" sz="1400" spc="-1" strike="noStrike">
              <a:latin typeface="Arial"/>
            </a:endParaRPr>
          </a:p>
        </p:txBody>
      </p:sp>
      <p:sp>
        <p:nvSpPr>
          <p:cNvPr id="213" name="CustomShape 3"/>
          <p:cNvSpPr/>
          <p:nvPr/>
        </p:nvSpPr>
        <p:spPr>
          <a:xfrm rot="5400000">
            <a:off x="6124320" y="-702000"/>
            <a:ext cx="471240" cy="2196360"/>
          </a:xfrm>
          <a:prstGeom prst="bentArrow">
            <a:avLst>
              <a:gd name="adj1" fmla="val 25000"/>
              <a:gd name="adj2" fmla="val 50000"/>
              <a:gd name="adj3" fmla="val 45467"/>
              <a:gd name="adj4" fmla="val 31811"/>
            </a:avLst>
          </a:prstGeom>
          <a:solidFill>
            <a:schemeClr val="lt2"/>
          </a:solidFill>
          <a:ln w="9360">
            <a:solidFill>
              <a:schemeClr val="dk2"/>
            </a:solidFill>
            <a:round/>
          </a:ln>
        </p:spPr>
        <p:style>
          <a:lnRef idx="0"/>
          <a:fillRef idx="0"/>
          <a:effectRef idx="0"/>
          <a:fontRef idx="minor"/>
        </p:style>
      </p:sp>
      <p:pic>
        <p:nvPicPr>
          <p:cNvPr id="214" name="Google Shape;151;p24" descr=""/>
          <p:cNvPicPr/>
          <p:nvPr/>
        </p:nvPicPr>
        <p:blipFill>
          <a:blip r:embed="rId1"/>
          <a:stretch/>
        </p:blipFill>
        <p:spPr>
          <a:xfrm>
            <a:off x="152280" y="1170000"/>
            <a:ext cx="3702600" cy="3584880"/>
          </a:xfrm>
          <a:prstGeom prst="rect">
            <a:avLst/>
          </a:prstGeom>
          <a:ln>
            <a:noFill/>
          </a:ln>
        </p:spPr>
      </p:pic>
      <p:sp>
        <p:nvSpPr>
          <p:cNvPr id="215" name="CustomShape 4"/>
          <p:cNvSpPr/>
          <p:nvPr/>
        </p:nvSpPr>
        <p:spPr>
          <a:xfrm>
            <a:off x="225000" y="3075480"/>
            <a:ext cx="3449880" cy="1679760"/>
          </a:xfrm>
          <a:prstGeom prst="rect">
            <a:avLst/>
          </a:prstGeom>
          <a:noFill/>
          <a:ln w="9360">
            <a:solidFill>
              <a:srgbClr val="ff0000"/>
            </a:solidFill>
            <a:round/>
          </a:ln>
        </p:spPr>
        <p:style>
          <a:lnRef idx="0"/>
          <a:fillRef idx="0"/>
          <a:effectRef idx="0"/>
          <a:fontRef idx="minor"/>
        </p:style>
      </p:sp>
      <p:pic>
        <p:nvPicPr>
          <p:cNvPr id="216" name="Google Shape;153;p24" descr=""/>
          <p:cNvPicPr/>
          <p:nvPr/>
        </p:nvPicPr>
        <p:blipFill>
          <a:blip r:embed="rId2"/>
          <a:stretch/>
        </p:blipFill>
        <p:spPr>
          <a:xfrm>
            <a:off x="2786040" y="98640"/>
            <a:ext cx="2372040" cy="2138400"/>
          </a:xfrm>
          <a:prstGeom prst="rect">
            <a:avLst/>
          </a:prstGeom>
          <a:ln>
            <a:noFill/>
          </a:ln>
        </p:spPr>
      </p:pic>
      <p:pic>
        <p:nvPicPr>
          <p:cNvPr id="217" name="Google Shape;154;p24" descr=""/>
          <p:cNvPicPr/>
          <p:nvPr/>
        </p:nvPicPr>
        <p:blipFill>
          <a:blip r:embed="rId3"/>
          <a:srcRect l="0" t="0" r="0" b="39158"/>
          <a:stretch/>
        </p:blipFill>
        <p:spPr>
          <a:xfrm>
            <a:off x="5107320" y="709200"/>
            <a:ext cx="4036320" cy="17254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18" name="TextShape 1"/>
          <p:cNvSpPr txBox="1"/>
          <p:nvPr/>
        </p:nvSpPr>
        <p:spPr>
          <a:xfrm>
            <a:off x="311760" y="-112320"/>
            <a:ext cx="8520120" cy="572400"/>
          </a:xfrm>
          <a:prstGeom prst="rect">
            <a:avLst/>
          </a:prstGeom>
          <a:noFill/>
          <a:ln>
            <a:noFill/>
          </a:ln>
        </p:spPr>
        <p:txBody>
          <a:bodyPr tIns="91440" bIns="91440">
            <a:noAutofit/>
          </a:bodyPr>
          <a:p>
            <a:pPr algn="r">
              <a:lnSpc>
                <a:spcPct val="100000"/>
              </a:lnSpc>
            </a:pPr>
            <a:r>
              <a:rPr b="0" i="1" lang="fr-FR" sz="2800" spc="-1" strike="noStrike" u="sng">
                <a:solidFill>
                  <a:srgbClr val="ffffff"/>
                </a:solidFill>
                <a:uFillTx/>
                <a:latin typeface="Arial"/>
                <a:ea typeface="Arial"/>
              </a:rPr>
              <a:t>‘</a:t>
            </a:r>
            <a:r>
              <a:rPr b="0" i="1" lang="fr-FR" sz="2800" spc="-1" strike="noStrike" u="sng">
                <a:solidFill>
                  <a:srgbClr val="ffffff"/>
                </a:solidFill>
                <a:uFillTx/>
                <a:latin typeface="Arial"/>
                <a:ea typeface="Arial"/>
              </a:rPr>
              <a:t>Description’: </a:t>
            </a:r>
            <a:endParaRPr b="0" lang="fr-FR" sz="2800" spc="-1" strike="noStrike">
              <a:solidFill>
                <a:srgbClr val="000000"/>
              </a:solidFill>
              <a:latin typeface="Arial"/>
            </a:endParaRPr>
          </a:p>
        </p:txBody>
      </p:sp>
      <p:pic>
        <p:nvPicPr>
          <p:cNvPr id="219" name="Google Shape;160;p25" descr=""/>
          <p:cNvPicPr/>
          <p:nvPr/>
        </p:nvPicPr>
        <p:blipFill>
          <a:blip r:embed="rId1"/>
          <a:stretch/>
        </p:blipFill>
        <p:spPr>
          <a:xfrm>
            <a:off x="0" y="637920"/>
            <a:ext cx="8838720" cy="1933560"/>
          </a:xfrm>
          <a:prstGeom prst="rect">
            <a:avLst/>
          </a:prstGeom>
          <a:ln>
            <a:noFill/>
          </a:ln>
        </p:spPr>
      </p:pic>
      <p:pic>
        <p:nvPicPr>
          <p:cNvPr id="220" name="Google Shape;161;p25" descr=""/>
          <p:cNvPicPr/>
          <p:nvPr/>
        </p:nvPicPr>
        <p:blipFill>
          <a:blip r:embed="rId2"/>
          <a:srcRect l="0" t="0" r="0" b="21700"/>
          <a:stretch/>
        </p:blipFill>
        <p:spPr>
          <a:xfrm>
            <a:off x="8118000" y="2571840"/>
            <a:ext cx="565200" cy="2376360"/>
          </a:xfrm>
          <a:prstGeom prst="rect">
            <a:avLst/>
          </a:prstGeom>
          <a:ln>
            <a:noFill/>
          </a:ln>
        </p:spPr>
      </p:pic>
      <p:pic>
        <p:nvPicPr>
          <p:cNvPr id="221" name="Google Shape;162;p25" descr=""/>
          <p:cNvPicPr/>
          <p:nvPr/>
        </p:nvPicPr>
        <p:blipFill>
          <a:blip r:embed="rId3"/>
          <a:stretch/>
        </p:blipFill>
        <p:spPr>
          <a:xfrm>
            <a:off x="152280" y="2724120"/>
            <a:ext cx="6590880" cy="2199960"/>
          </a:xfrm>
          <a:prstGeom prst="rect">
            <a:avLst/>
          </a:prstGeom>
          <a:ln>
            <a:noFill/>
          </a:ln>
        </p:spPr>
      </p:pic>
      <p:sp>
        <p:nvSpPr>
          <p:cNvPr id="222" name="CustomShape 2"/>
          <p:cNvSpPr/>
          <p:nvPr/>
        </p:nvSpPr>
        <p:spPr>
          <a:xfrm>
            <a:off x="7130880" y="3406320"/>
            <a:ext cx="835560" cy="835560"/>
          </a:xfrm>
          <a:prstGeom prst="notchedRightArrow">
            <a:avLst>
              <a:gd name="adj1" fmla="val 50000"/>
              <a:gd name="adj2" fmla="val 50000"/>
            </a:avLst>
          </a:prstGeom>
          <a:noFill/>
          <a:ln w="28440">
            <a:solidFill>
              <a:srgbClr val="ffffff"/>
            </a:solidFill>
            <a:round/>
          </a:ln>
        </p:spPr>
        <p:style>
          <a:lnRef idx="0"/>
          <a:fillRef idx="0"/>
          <a:effectRef idx="0"/>
          <a:fontRef idx="minor"/>
        </p:style>
      </p:sp>
      <p:sp>
        <p:nvSpPr>
          <p:cNvPr id="223" name="CustomShape 3"/>
          <p:cNvSpPr/>
          <p:nvPr/>
        </p:nvSpPr>
        <p:spPr>
          <a:xfrm>
            <a:off x="2507400" y="3727080"/>
            <a:ext cx="4736160" cy="1296360"/>
          </a:xfrm>
          <a:prstGeom prst="rect">
            <a:avLst/>
          </a:prstGeom>
          <a:noFill/>
          <a:ln>
            <a:noFill/>
          </a:ln>
        </p:spPr>
        <p:style>
          <a:lnRef idx="0"/>
          <a:fillRef idx="0"/>
          <a:effectRef idx="0"/>
          <a:fontRef idx="minor"/>
        </p:style>
        <p:txBody>
          <a:bodyPr tIns="91440" bIns="91440">
            <a:noAutofit/>
          </a:bodyPr>
          <a:p>
            <a:pPr algn="ctr">
              <a:lnSpc>
                <a:spcPct val="100000"/>
              </a:lnSpc>
            </a:pPr>
            <a:r>
              <a:rPr b="0" lang="fr-FR" sz="1400" spc="-1" strike="noStrike">
                <a:solidFill>
                  <a:srgbClr val="ffffff"/>
                </a:solidFill>
                <a:latin typeface="Arial"/>
                <a:ea typeface="Arial"/>
              </a:rPr>
              <a:t>On applique un Kmeans, afin d’effectuer une clusterisation et de prédire des groupes de descriptions en fonction de leurs mots.</a:t>
            </a:r>
            <a:endParaRPr b="0" lang="fr-FR" sz="1400" spc="-1" strike="noStrike">
              <a:latin typeface="Arial"/>
            </a:endParaRPr>
          </a:p>
          <a:p>
            <a:pPr algn="ctr">
              <a:lnSpc>
                <a:spcPct val="100000"/>
              </a:lnSpc>
            </a:pPr>
            <a:r>
              <a:rPr b="0" lang="fr-FR" sz="1400" spc="-1" strike="noStrike">
                <a:solidFill>
                  <a:srgbClr val="ffffff"/>
                </a:solidFill>
                <a:latin typeface="Arial"/>
                <a:ea typeface="Arial"/>
              </a:rPr>
              <a:t>Ce qui peut nous donner une feature supplémentaire pour notre modèle.</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fr-FR" sz="2800" spc="-1" strike="noStrike" u="sng">
                <a:solidFill>
                  <a:srgbClr val="000000"/>
                </a:solidFill>
                <a:uFillTx/>
                <a:latin typeface="Arial"/>
                <a:ea typeface="Arial"/>
              </a:rPr>
              <a:t>Tests Machine Learning :</a:t>
            </a:r>
            <a:endParaRPr b="0" lang="fr-FR" sz="2800" spc="-1" strike="noStrike">
              <a:solidFill>
                <a:srgbClr val="000000"/>
              </a:solidFill>
              <a:latin typeface="Arial"/>
            </a:endParaRPr>
          </a:p>
        </p:txBody>
      </p:sp>
      <p:pic>
        <p:nvPicPr>
          <p:cNvPr id="225" name="Google Shape;170;p26" descr=""/>
          <p:cNvPicPr/>
          <p:nvPr/>
        </p:nvPicPr>
        <p:blipFill>
          <a:blip r:embed="rId1"/>
          <a:stretch/>
        </p:blipFill>
        <p:spPr>
          <a:xfrm>
            <a:off x="1619280" y="1017720"/>
            <a:ext cx="5905440" cy="3820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5894640" y="696600"/>
            <a:ext cx="2807640" cy="614520"/>
          </a:xfrm>
          <a:prstGeom prst="rect">
            <a:avLst/>
          </a:prstGeom>
          <a:noFill/>
          <a:ln>
            <a:noFill/>
          </a:ln>
        </p:spPr>
        <p:txBody>
          <a:bodyPr tIns="91440" bIns="91440">
            <a:noAutofit/>
          </a:bodyPr>
          <a:p>
            <a:pPr algn="ctr">
              <a:lnSpc>
                <a:spcPct val="100000"/>
              </a:lnSpc>
            </a:pPr>
            <a:r>
              <a:rPr b="0" lang="fr-FR" sz="2400" spc="-1" strike="noStrike">
                <a:solidFill>
                  <a:srgbClr val="000000"/>
                </a:solidFill>
                <a:latin typeface="Arial"/>
                <a:ea typeface="Arial"/>
              </a:rPr>
              <a:t>Metrics utilisés :</a:t>
            </a:r>
            <a:endParaRPr b="0" lang="fr-FR" sz="2400" spc="-1" strike="noStrike">
              <a:solidFill>
                <a:srgbClr val="000000"/>
              </a:solidFill>
              <a:latin typeface="Arial"/>
            </a:endParaRPr>
          </a:p>
        </p:txBody>
      </p:sp>
      <p:sp>
        <p:nvSpPr>
          <p:cNvPr id="227" name="TextShape 2"/>
          <p:cNvSpPr txBox="1"/>
          <p:nvPr/>
        </p:nvSpPr>
        <p:spPr>
          <a:xfrm>
            <a:off x="5894640" y="1257840"/>
            <a:ext cx="2807640" cy="3179160"/>
          </a:xfrm>
          <a:prstGeom prst="rect">
            <a:avLst/>
          </a:prstGeom>
          <a:noFill/>
          <a:ln>
            <a:noFill/>
          </a:ln>
        </p:spPr>
        <p:txBody>
          <a:bodyPr tIns="91440" bIns="91440">
            <a:noAutofit/>
          </a:bodyPr>
          <a:p>
            <a:pPr>
              <a:lnSpc>
                <a:spcPct val="115000"/>
              </a:lnSpc>
            </a:pPr>
            <a:r>
              <a:rPr b="1" lang="fr-FR" sz="1200" spc="-1" strike="noStrike" u="sng">
                <a:solidFill>
                  <a:srgbClr val="595959"/>
                </a:solidFill>
                <a:uFillTx/>
                <a:latin typeface="Arial"/>
                <a:ea typeface="Arial"/>
              </a:rPr>
              <a:t>Régression : </a:t>
            </a:r>
            <a:endParaRPr b="0" lang="fr-FR" sz="1200" spc="-1" strike="noStrike">
              <a:solidFill>
                <a:srgbClr val="000000"/>
              </a:solidFill>
              <a:latin typeface="Arial"/>
            </a:endParaRPr>
          </a:p>
          <a:p>
            <a:pPr marL="914400" indent="-304560">
              <a:lnSpc>
                <a:spcPct val="115000"/>
              </a:lnSpc>
              <a:spcBef>
                <a:spcPts val="1599"/>
              </a:spcBef>
              <a:buClr>
                <a:srgbClr val="595959"/>
              </a:buClr>
              <a:buFont typeface="Arial"/>
              <a:buAutoNum type="arabicPeriod"/>
            </a:pPr>
            <a:r>
              <a:rPr b="1" lang="fr-FR" sz="1200" spc="-1" strike="noStrike" u="sng">
                <a:solidFill>
                  <a:srgbClr val="595959"/>
                </a:solidFill>
                <a:uFillTx/>
                <a:latin typeface="Arial"/>
                <a:ea typeface="Arial"/>
              </a:rPr>
              <a:t>R²</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MAE</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MSE</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explained variance</a:t>
            </a:r>
            <a:endParaRPr b="0" lang="fr-FR" sz="1200" spc="-1" strike="noStrike">
              <a:solidFill>
                <a:srgbClr val="000000"/>
              </a:solidFill>
              <a:latin typeface="Arial"/>
            </a:endParaRPr>
          </a:p>
          <a:p>
            <a:pPr>
              <a:lnSpc>
                <a:spcPct val="115000"/>
              </a:lnSpc>
              <a:spcBef>
                <a:spcPts val="1599"/>
              </a:spcBef>
            </a:pPr>
            <a:r>
              <a:rPr b="1" lang="fr-FR" sz="1200" spc="-1" strike="noStrike" u="sng">
                <a:solidFill>
                  <a:srgbClr val="595959"/>
                </a:solidFill>
                <a:uFillTx/>
                <a:latin typeface="Arial"/>
                <a:ea typeface="Arial"/>
              </a:rPr>
              <a:t>Classification :</a:t>
            </a:r>
            <a:endParaRPr b="0" lang="fr-FR" sz="1200" spc="-1" strike="noStrike">
              <a:solidFill>
                <a:srgbClr val="000000"/>
              </a:solidFill>
              <a:latin typeface="Arial"/>
            </a:endParaRPr>
          </a:p>
          <a:p>
            <a:pPr marL="914400" indent="-304560">
              <a:lnSpc>
                <a:spcPct val="115000"/>
              </a:lnSpc>
              <a:spcBef>
                <a:spcPts val="1599"/>
              </a:spcBef>
              <a:buClr>
                <a:srgbClr val="595959"/>
              </a:buClr>
              <a:buFont typeface="Arial"/>
              <a:buAutoNum type="arabicPeriod"/>
            </a:pPr>
            <a:r>
              <a:rPr b="1" lang="fr-FR" sz="1200" spc="-1" strike="noStrike" u="sng">
                <a:solidFill>
                  <a:srgbClr val="595959"/>
                </a:solidFill>
                <a:uFillTx/>
                <a:latin typeface="Arial"/>
                <a:ea typeface="Arial"/>
              </a:rPr>
              <a:t>Précision</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Recall</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AUC</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Accuracy</a:t>
            </a:r>
            <a:endParaRPr b="0" lang="fr-FR" sz="1200" spc="-1" strike="noStrike">
              <a:solidFill>
                <a:srgbClr val="000000"/>
              </a:solidFill>
              <a:latin typeface="Arial"/>
            </a:endParaRPr>
          </a:p>
          <a:p>
            <a:pPr marL="914400" indent="-304560">
              <a:lnSpc>
                <a:spcPct val="115000"/>
              </a:lnSpc>
              <a:buClr>
                <a:srgbClr val="595959"/>
              </a:buClr>
              <a:buFont typeface="Arial"/>
              <a:buAutoNum type="arabicPeriod"/>
            </a:pPr>
            <a:r>
              <a:rPr b="1" lang="fr-FR" sz="1200" spc="-1" strike="noStrike" u="sng">
                <a:solidFill>
                  <a:srgbClr val="595959"/>
                </a:solidFill>
                <a:uFillTx/>
                <a:latin typeface="Arial"/>
                <a:ea typeface="Arial"/>
              </a:rPr>
              <a:t>matrice de confusion</a:t>
            </a:r>
            <a:endParaRPr b="0" lang="fr-FR" sz="1200" spc="-1" strike="noStrike">
              <a:solidFill>
                <a:srgbClr val="000000"/>
              </a:solidFill>
              <a:latin typeface="Arial"/>
            </a:endParaRPr>
          </a:p>
        </p:txBody>
      </p:sp>
      <p:pic>
        <p:nvPicPr>
          <p:cNvPr id="228" name="Google Shape;177;p27" descr=""/>
          <p:cNvPicPr/>
          <p:nvPr/>
        </p:nvPicPr>
        <p:blipFill>
          <a:blip r:embed="rId1"/>
          <a:stretch/>
        </p:blipFill>
        <p:spPr>
          <a:xfrm>
            <a:off x="87120" y="788760"/>
            <a:ext cx="5719320" cy="35654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fr-FR" sz="2800" spc="-1" strike="noStrike">
                <a:solidFill>
                  <a:srgbClr val="000000"/>
                </a:solidFill>
                <a:latin typeface="Arial"/>
                <a:ea typeface="Arial"/>
              </a:rPr>
              <a:t>Nous testons les modèles sur quatres DataFrame:</a:t>
            </a:r>
            <a:endParaRPr b="0" lang="fr-FR" sz="2800" spc="-1" strike="noStrike">
              <a:solidFill>
                <a:srgbClr val="000000"/>
              </a:solidFill>
              <a:latin typeface="Arial"/>
            </a:endParaRPr>
          </a:p>
        </p:txBody>
      </p:sp>
      <p:sp>
        <p:nvSpPr>
          <p:cNvPr id="230" name="TextShape 2"/>
          <p:cNvSpPr txBox="1"/>
          <p:nvPr/>
        </p:nvSpPr>
        <p:spPr>
          <a:xfrm>
            <a:off x="311760" y="1377360"/>
            <a:ext cx="3999600" cy="3416040"/>
          </a:xfrm>
          <a:prstGeom prst="rect">
            <a:avLst/>
          </a:prstGeom>
          <a:noFill/>
          <a:ln>
            <a:noFill/>
          </a:ln>
        </p:spPr>
        <p:txBody>
          <a:bodyPr tIns="91440" bIns="91440">
            <a:noAutofit/>
          </a:bodyPr>
          <a:p>
            <a:pPr algn="ctr">
              <a:lnSpc>
                <a:spcPct val="100000"/>
              </a:lnSpc>
            </a:pPr>
            <a:r>
              <a:rPr b="1" lang="fr-FR" sz="1400" spc="-1" strike="noStrike" u="sng">
                <a:solidFill>
                  <a:srgbClr val="000000"/>
                </a:solidFill>
                <a:uFillTx/>
                <a:latin typeface="Arial"/>
                <a:ea typeface="Arial"/>
              </a:rPr>
              <a:t>2 Dataframe pour de la Régression :</a:t>
            </a:r>
            <a:endParaRPr b="0" lang="fr-FR" sz="1400" spc="-1" strike="noStrike">
              <a:solidFill>
                <a:srgbClr val="000000"/>
              </a:solidFill>
              <a:latin typeface="Arial"/>
            </a:endParaRPr>
          </a:p>
          <a:p>
            <a:pPr algn="ctr">
              <a:lnSpc>
                <a:spcPct val="100000"/>
              </a:lnSpc>
            </a:pPr>
            <a:r>
              <a:rPr b="0" lang="fr-FR" sz="1400" spc="-1" strike="noStrike">
                <a:solidFill>
                  <a:srgbClr val="595959"/>
                </a:solidFill>
                <a:latin typeface="Arial"/>
                <a:ea typeface="Arial"/>
              </a:rPr>
              <a:t>La moyenne des salaires</a:t>
            </a:r>
            <a:endParaRPr b="0" lang="fr-FR" sz="1400" spc="-1" strike="noStrike">
              <a:solidFill>
                <a:srgbClr val="000000"/>
              </a:solidFill>
              <a:latin typeface="Arial"/>
            </a:endParaRPr>
          </a:p>
          <a:p>
            <a:pPr algn="ctr">
              <a:lnSpc>
                <a:spcPct val="100000"/>
              </a:lnSpc>
            </a:pPr>
            <a:r>
              <a:rPr b="0" lang="fr-FR" sz="1400" spc="-1" strike="noStrike">
                <a:solidFill>
                  <a:srgbClr val="595959"/>
                </a:solidFill>
                <a:latin typeface="Arial"/>
                <a:ea typeface="Arial"/>
              </a:rPr>
              <a:t> </a:t>
            </a:r>
            <a:r>
              <a:rPr b="0" lang="fr-FR" sz="1400" spc="-1" strike="noStrike">
                <a:solidFill>
                  <a:srgbClr val="595959"/>
                </a:solidFill>
                <a:latin typeface="Arial"/>
                <a:ea typeface="Arial"/>
              </a:rPr>
              <a:t>à l’année</a:t>
            </a:r>
            <a:endParaRPr b="0" lang="fr-FR" sz="1400" spc="-1" strike="noStrike">
              <a:solidFill>
                <a:srgbClr val="000000"/>
              </a:solidFill>
              <a:latin typeface="Arial"/>
            </a:endParaRPr>
          </a:p>
          <a:p>
            <a:pPr algn="ctr">
              <a:lnSpc>
                <a:spcPct val="100000"/>
              </a:lnSpc>
            </a:pPr>
            <a:endParaRPr b="0" lang="fr-FR" sz="1400" spc="-1" strike="noStrike">
              <a:solidFill>
                <a:srgbClr val="000000"/>
              </a:solidFill>
              <a:latin typeface="Arial"/>
            </a:endParaRPr>
          </a:p>
          <a:p>
            <a:pPr algn="ctr">
              <a:lnSpc>
                <a:spcPct val="100000"/>
              </a:lnSpc>
            </a:pPr>
            <a:endParaRPr b="0" lang="fr-FR" sz="1400" spc="-1" strike="noStrike">
              <a:solidFill>
                <a:srgbClr val="000000"/>
              </a:solidFill>
              <a:latin typeface="Arial"/>
            </a:endParaRPr>
          </a:p>
          <a:p>
            <a:pPr>
              <a:lnSpc>
                <a:spcPct val="115000"/>
              </a:lnSpc>
            </a:pPr>
            <a:r>
              <a:rPr b="0" lang="fr-FR" sz="1400" spc="-1" strike="noStrike" u="sng">
                <a:solidFill>
                  <a:srgbClr val="595959"/>
                </a:solidFill>
                <a:uFillTx/>
                <a:latin typeface="Arial"/>
                <a:ea typeface="Arial"/>
              </a:rPr>
              <a:t>DataFrame 1 :</a:t>
            </a:r>
            <a:r>
              <a:rPr b="0" lang="fr-FR" sz="1400" spc="-1" strike="noStrike">
                <a:solidFill>
                  <a:srgbClr val="595959"/>
                </a:solidFill>
                <a:latin typeface="Arial"/>
                <a:ea typeface="Arial"/>
              </a:rPr>
              <a:t> Qui comporte les Deux cents mots définissant la description .</a:t>
            </a:r>
            <a:endParaRPr b="0" lang="fr-FR" sz="1400" spc="-1" strike="noStrike">
              <a:solidFill>
                <a:srgbClr val="000000"/>
              </a:solidFill>
              <a:latin typeface="Arial"/>
            </a:endParaRPr>
          </a:p>
          <a:p>
            <a:pPr>
              <a:lnSpc>
                <a:spcPct val="115000"/>
              </a:lnSpc>
              <a:spcBef>
                <a:spcPts val="1599"/>
              </a:spcBef>
              <a:spcAft>
                <a:spcPts val="1599"/>
              </a:spcAft>
            </a:pPr>
            <a:r>
              <a:rPr b="0" lang="fr-FR" sz="1400" spc="-1" strike="noStrike" u="sng">
                <a:solidFill>
                  <a:srgbClr val="595959"/>
                </a:solidFill>
                <a:uFillTx/>
                <a:latin typeface="Arial"/>
                <a:ea typeface="Arial"/>
              </a:rPr>
              <a:t>DataFrame 2 :</a:t>
            </a:r>
            <a:r>
              <a:rPr b="0" lang="fr-FR" sz="1400" spc="-1" strike="noStrike">
                <a:solidFill>
                  <a:srgbClr val="595959"/>
                </a:solidFill>
                <a:latin typeface="Arial"/>
                <a:ea typeface="Arial"/>
              </a:rPr>
              <a:t> Qui comporte la catégorisation de la description en fonction des deux cents mots .</a:t>
            </a:r>
            <a:endParaRPr b="0" lang="fr-FR" sz="1400" spc="-1" strike="noStrike">
              <a:solidFill>
                <a:srgbClr val="000000"/>
              </a:solidFill>
              <a:latin typeface="Arial"/>
            </a:endParaRPr>
          </a:p>
        </p:txBody>
      </p:sp>
      <p:sp>
        <p:nvSpPr>
          <p:cNvPr id="231" name="TextShape 3"/>
          <p:cNvSpPr txBox="1"/>
          <p:nvPr/>
        </p:nvSpPr>
        <p:spPr>
          <a:xfrm>
            <a:off x="4832280" y="1377360"/>
            <a:ext cx="3999600" cy="3416040"/>
          </a:xfrm>
          <a:prstGeom prst="rect">
            <a:avLst/>
          </a:prstGeom>
          <a:noFill/>
          <a:ln>
            <a:noFill/>
          </a:ln>
        </p:spPr>
        <p:txBody>
          <a:bodyPr tIns="91440" bIns="91440">
            <a:noAutofit/>
          </a:bodyPr>
          <a:p>
            <a:pPr algn="ctr">
              <a:lnSpc>
                <a:spcPct val="100000"/>
              </a:lnSpc>
            </a:pPr>
            <a:r>
              <a:rPr b="1" lang="fr-FR" sz="1400" spc="-1" strike="noStrike" u="sng">
                <a:solidFill>
                  <a:srgbClr val="000000"/>
                </a:solidFill>
                <a:uFillTx/>
                <a:latin typeface="Arial"/>
                <a:ea typeface="Arial"/>
              </a:rPr>
              <a:t>2 Dataframe pour de la Classification :</a:t>
            </a:r>
            <a:endParaRPr b="0" lang="fr-FR" sz="1400" spc="-1" strike="noStrike">
              <a:solidFill>
                <a:srgbClr val="000000"/>
              </a:solidFill>
              <a:latin typeface="Arial"/>
            </a:endParaRPr>
          </a:p>
          <a:p>
            <a:pPr algn="ctr">
              <a:lnSpc>
                <a:spcPct val="100000"/>
              </a:lnSpc>
            </a:pPr>
            <a:r>
              <a:rPr b="0" lang="fr-FR" sz="1400" spc="-1" strike="noStrike">
                <a:solidFill>
                  <a:srgbClr val="595959"/>
                </a:solidFill>
                <a:latin typeface="Arial"/>
                <a:ea typeface="Arial"/>
              </a:rPr>
              <a:t>5 Tranches de salaires</a:t>
            </a:r>
            <a:endParaRPr b="0" lang="fr-FR" sz="1400" spc="-1" strike="noStrike">
              <a:solidFill>
                <a:srgbClr val="000000"/>
              </a:solidFill>
              <a:latin typeface="Arial"/>
            </a:endParaRPr>
          </a:p>
          <a:p>
            <a:pPr algn="ctr">
              <a:lnSpc>
                <a:spcPct val="100000"/>
              </a:lnSpc>
            </a:pPr>
            <a:endParaRPr b="0" lang="fr-FR" sz="1400" spc="-1" strike="noStrike">
              <a:solidFill>
                <a:srgbClr val="000000"/>
              </a:solidFill>
              <a:latin typeface="Arial"/>
            </a:endParaRPr>
          </a:p>
          <a:p>
            <a:pPr algn="ctr">
              <a:lnSpc>
                <a:spcPct val="100000"/>
              </a:lnSpc>
            </a:pPr>
            <a:endParaRPr b="0" lang="fr-FR" sz="1400" spc="-1" strike="noStrike">
              <a:solidFill>
                <a:srgbClr val="000000"/>
              </a:solidFill>
              <a:latin typeface="Arial"/>
            </a:endParaRPr>
          </a:p>
          <a:p>
            <a:pPr>
              <a:lnSpc>
                <a:spcPct val="115000"/>
              </a:lnSpc>
            </a:pPr>
            <a:r>
              <a:rPr b="0" lang="fr-FR" sz="1400" spc="-1" strike="noStrike" u="sng">
                <a:solidFill>
                  <a:srgbClr val="595959"/>
                </a:solidFill>
                <a:uFillTx/>
                <a:latin typeface="Arial"/>
                <a:ea typeface="Arial"/>
              </a:rPr>
              <a:t>DataFrame 3 :</a:t>
            </a:r>
            <a:r>
              <a:rPr b="0" lang="fr-FR" sz="1400" spc="-1" strike="noStrike">
                <a:solidFill>
                  <a:srgbClr val="595959"/>
                </a:solidFill>
                <a:latin typeface="Arial"/>
                <a:ea typeface="Arial"/>
              </a:rPr>
              <a:t> Qui comporte les Deux cents mots définissant la description .</a:t>
            </a:r>
            <a:endParaRPr b="0" lang="fr-FR" sz="1400" spc="-1" strike="noStrike">
              <a:solidFill>
                <a:srgbClr val="000000"/>
              </a:solidFill>
              <a:latin typeface="Arial"/>
            </a:endParaRPr>
          </a:p>
          <a:p>
            <a:pPr>
              <a:lnSpc>
                <a:spcPct val="115000"/>
              </a:lnSpc>
              <a:spcBef>
                <a:spcPts val="1599"/>
              </a:spcBef>
              <a:spcAft>
                <a:spcPts val="1599"/>
              </a:spcAft>
            </a:pPr>
            <a:r>
              <a:rPr b="0" lang="fr-FR" sz="1400" spc="-1" strike="noStrike" u="sng">
                <a:solidFill>
                  <a:srgbClr val="595959"/>
                </a:solidFill>
                <a:uFillTx/>
                <a:latin typeface="Arial"/>
                <a:ea typeface="Arial"/>
              </a:rPr>
              <a:t>DataFrame 4 :</a:t>
            </a:r>
            <a:r>
              <a:rPr b="0" lang="fr-FR" sz="1400" spc="-1" strike="noStrike">
                <a:solidFill>
                  <a:srgbClr val="595959"/>
                </a:solidFill>
                <a:latin typeface="Arial"/>
                <a:ea typeface="Arial"/>
              </a:rPr>
              <a:t> Qui comporte la catégorisation de la description en fonction des deux cents mots .</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Google Shape;189;p29" descr=""/>
          <p:cNvPicPr/>
          <p:nvPr/>
        </p:nvPicPr>
        <p:blipFill>
          <a:blip r:embed="rId1"/>
          <a:stretch/>
        </p:blipFill>
        <p:spPr>
          <a:xfrm>
            <a:off x="5127120" y="4318560"/>
            <a:ext cx="4010400" cy="824760"/>
          </a:xfrm>
          <a:prstGeom prst="rect">
            <a:avLst/>
          </a:prstGeom>
          <a:ln>
            <a:noFill/>
          </a:ln>
        </p:spPr>
      </p:pic>
      <p:pic>
        <p:nvPicPr>
          <p:cNvPr id="233" name="Google Shape;190;p29" descr=""/>
          <p:cNvPicPr/>
          <p:nvPr/>
        </p:nvPicPr>
        <p:blipFill>
          <a:blip r:embed="rId2"/>
          <a:stretch/>
        </p:blipFill>
        <p:spPr>
          <a:xfrm>
            <a:off x="148680" y="0"/>
            <a:ext cx="8845920" cy="824760"/>
          </a:xfrm>
          <a:prstGeom prst="rect">
            <a:avLst/>
          </a:prstGeom>
          <a:ln>
            <a:noFill/>
          </a:ln>
        </p:spPr>
      </p:pic>
      <p:pic>
        <p:nvPicPr>
          <p:cNvPr id="234" name="Google Shape;191;p29" descr=""/>
          <p:cNvPicPr/>
          <p:nvPr/>
        </p:nvPicPr>
        <p:blipFill>
          <a:blip r:embed="rId3"/>
          <a:stretch/>
        </p:blipFill>
        <p:spPr>
          <a:xfrm>
            <a:off x="5072400" y="1356840"/>
            <a:ext cx="3961800" cy="2805120"/>
          </a:xfrm>
          <a:prstGeom prst="rect">
            <a:avLst/>
          </a:prstGeom>
          <a:ln>
            <a:noFill/>
          </a:ln>
        </p:spPr>
      </p:pic>
      <p:pic>
        <p:nvPicPr>
          <p:cNvPr id="235" name="Google Shape;192;p29" descr=""/>
          <p:cNvPicPr/>
          <p:nvPr/>
        </p:nvPicPr>
        <p:blipFill>
          <a:blip r:embed="rId4"/>
          <a:srcRect l="2874" t="0" r="0" b="0"/>
          <a:stretch/>
        </p:blipFill>
        <p:spPr>
          <a:xfrm>
            <a:off x="0" y="1116360"/>
            <a:ext cx="5126760" cy="4026600"/>
          </a:xfrm>
          <a:prstGeom prst="rect">
            <a:avLst/>
          </a:prstGeom>
          <a:ln>
            <a:noFill/>
          </a:ln>
        </p:spPr>
      </p:pic>
      <p:sp>
        <p:nvSpPr>
          <p:cNvPr id="236" name="TextShape 1"/>
          <p:cNvSpPr txBox="1"/>
          <p:nvPr/>
        </p:nvSpPr>
        <p:spPr>
          <a:xfrm>
            <a:off x="5908680" y="564120"/>
            <a:ext cx="2807640" cy="792360"/>
          </a:xfrm>
          <a:prstGeom prst="rect">
            <a:avLst/>
          </a:prstGeom>
          <a:noFill/>
          <a:ln>
            <a:noFill/>
          </a:ln>
        </p:spPr>
        <p:txBody>
          <a:bodyPr tIns="91440" bIns="91440" anchor="b">
            <a:noAutofit/>
          </a:bodyPr>
          <a:p>
            <a:pPr algn="ctr">
              <a:lnSpc>
                <a:spcPct val="100000"/>
              </a:lnSpc>
            </a:pPr>
            <a:r>
              <a:rPr b="0" i="1" lang="fr-FR" sz="2400" spc="-1" strike="noStrike" u="sng">
                <a:solidFill>
                  <a:srgbClr val="000000"/>
                </a:solidFill>
                <a:uFillTx/>
                <a:latin typeface="Arial"/>
                <a:ea typeface="Arial"/>
              </a:rPr>
              <a:t>SGD </a:t>
            </a:r>
            <a:br/>
            <a:r>
              <a:rPr b="0" i="1" lang="fr-FR" sz="2400" spc="-1" strike="noStrike" u="sng">
                <a:solidFill>
                  <a:srgbClr val="000000"/>
                </a:solidFill>
                <a:uFillTx/>
                <a:latin typeface="Arial"/>
                <a:ea typeface="Arial"/>
              </a:rPr>
              <a:t>Regressor/Classier</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Google Shape;198;p30" descr=""/>
          <p:cNvPicPr/>
          <p:nvPr/>
        </p:nvPicPr>
        <p:blipFill>
          <a:blip r:embed="rId1"/>
          <a:srcRect l="0" t="0" r="0" b="10275"/>
          <a:stretch/>
        </p:blipFill>
        <p:spPr>
          <a:xfrm>
            <a:off x="0" y="0"/>
            <a:ext cx="9143640" cy="1126800"/>
          </a:xfrm>
          <a:prstGeom prst="rect">
            <a:avLst/>
          </a:prstGeom>
          <a:ln>
            <a:noFill/>
          </a:ln>
        </p:spPr>
      </p:pic>
      <p:sp>
        <p:nvSpPr>
          <p:cNvPr id="238" name="TextShape 1"/>
          <p:cNvSpPr txBox="1"/>
          <p:nvPr/>
        </p:nvSpPr>
        <p:spPr>
          <a:xfrm>
            <a:off x="6226560" y="964440"/>
            <a:ext cx="2807640" cy="486000"/>
          </a:xfrm>
          <a:prstGeom prst="rect">
            <a:avLst/>
          </a:prstGeom>
          <a:noFill/>
          <a:ln>
            <a:noFill/>
          </a:ln>
        </p:spPr>
        <p:txBody>
          <a:bodyPr tIns="91440" bIns="91440" anchor="b">
            <a:noAutofit/>
          </a:bodyPr>
          <a:p>
            <a:pPr>
              <a:lnSpc>
                <a:spcPct val="100000"/>
              </a:lnSpc>
            </a:pPr>
            <a:r>
              <a:rPr b="0" i="1" lang="fr-FR" sz="2400" spc="-1" strike="noStrike" u="sng">
                <a:solidFill>
                  <a:srgbClr val="000000"/>
                </a:solidFill>
                <a:uFillTx/>
                <a:latin typeface="Arial"/>
                <a:ea typeface="Arial"/>
              </a:rPr>
              <a:t>Lasso / SVC</a:t>
            </a:r>
            <a:endParaRPr b="0" lang="fr-FR" sz="2400" spc="-1" strike="noStrike">
              <a:solidFill>
                <a:srgbClr val="000000"/>
              </a:solidFill>
              <a:latin typeface="Arial"/>
            </a:endParaRPr>
          </a:p>
        </p:txBody>
      </p:sp>
      <p:pic>
        <p:nvPicPr>
          <p:cNvPr id="239" name="Google Shape;200;p30" descr=""/>
          <p:cNvPicPr/>
          <p:nvPr/>
        </p:nvPicPr>
        <p:blipFill>
          <a:blip r:embed="rId2"/>
          <a:stretch/>
        </p:blipFill>
        <p:spPr>
          <a:xfrm>
            <a:off x="5072400" y="4410000"/>
            <a:ext cx="4095360" cy="732960"/>
          </a:xfrm>
          <a:prstGeom prst="rect">
            <a:avLst/>
          </a:prstGeom>
          <a:ln>
            <a:noFill/>
          </a:ln>
        </p:spPr>
      </p:pic>
      <p:pic>
        <p:nvPicPr>
          <p:cNvPr id="240" name="Google Shape;201;p30" descr=""/>
          <p:cNvPicPr/>
          <p:nvPr/>
        </p:nvPicPr>
        <p:blipFill>
          <a:blip r:embed="rId3"/>
          <a:stretch/>
        </p:blipFill>
        <p:spPr>
          <a:xfrm>
            <a:off x="5072400" y="1354320"/>
            <a:ext cx="4071240" cy="2952720"/>
          </a:xfrm>
          <a:prstGeom prst="rect">
            <a:avLst/>
          </a:prstGeom>
          <a:ln>
            <a:noFill/>
          </a:ln>
        </p:spPr>
      </p:pic>
      <p:pic>
        <p:nvPicPr>
          <p:cNvPr id="241" name="Google Shape;202;p30" descr=""/>
          <p:cNvPicPr/>
          <p:nvPr/>
        </p:nvPicPr>
        <p:blipFill>
          <a:blip r:embed="rId4"/>
          <a:stretch/>
        </p:blipFill>
        <p:spPr>
          <a:xfrm>
            <a:off x="0" y="1270800"/>
            <a:ext cx="5072040" cy="38721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Google Shape;207;p31" descr=""/>
          <p:cNvPicPr/>
          <p:nvPr/>
        </p:nvPicPr>
        <p:blipFill>
          <a:blip r:embed="rId1"/>
          <a:stretch/>
        </p:blipFill>
        <p:spPr>
          <a:xfrm>
            <a:off x="-34560" y="878760"/>
            <a:ext cx="5106600" cy="4060800"/>
          </a:xfrm>
          <a:prstGeom prst="rect">
            <a:avLst/>
          </a:prstGeom>
          <a:ln>
            <a:noFill/>
          </a:ln>
        </p:spPr>
      </p:pic>
      <p:pic>
        <p:nvPicPr>
          <p:cNvPr id="243" name="Google Shape;208;p31" descr=""/>
          <p:cNvPicPr/>
          <p:nvPr/>
        </p:nvPicPr>
        <p:blipFill>
          <a:blip r:embed="rId2"/>
          <a:stretch/>
        </p:blipFill>
        <p:spPr>
          <a:xfrm>
            <a:off x="0" y="0"/>
            <a:ext cx="9143640" cy="952560"/>
          </a:xfrm>
          <a:prstGeom prst="rect">
            <a:avLst/>
          </a:prstGeom>
          <a:ln>
            <a:noFill/>
          </a:ln>
        </p:spPr>
      </p:pic>
      <p:sp>
        <p:nvSpPr>
          <p:cNvPr id="244" name="TextShape 1"/>
          <p:cNvSpPr txBox="1"/>
          <p:nvPr/>
        </p:nvSpPr>
        <p:spPr>
          <a:xfrm>
            <a:off x="6226560" y="964440"/>
            <a:ext cx="2807640" cy="486000"/>
          </a:xfrm>
          <a:prstGeom prst="rect">
            <a:avLst/>
          </a:prstGeom>
          <a:noFill/>
          <a:ln>
            <a:noFill/>
          </a:ln>
        </p:spPr>
        <p:txBody>
          <a:bodyPr tIns="91440" bIns="91440" anchor="b">
            <a:noAutofit/>
          </a:bodyPr>
          <a:p>
            <a:pPr>
              <a:lnSpc>
                <a:spcPct val="100000"/>
              </a:lnSpc>
            </a:pPr>
            <a:r>
              <a:rPr b="0" i="1" lang="fr-FR" sz="2400" spc="-1" strike="noStrike" u="sng">
                <a:solidFill>
                  <a:srgbClr val="000000"/>
                </a:solidFill>
                <a:uFillTx/>
                <a:latin typeface="Arial"/>
                <a:ea typeface="Arial"/>
              </a:rPr>
              <a:t>Random Forest</a:t>
            </a:r>
            <a:endParaRPr b="0" lang="fr-FR" sz="2400" spc="-1" strike="noStrike">
              <a:solidFill>
                <a:srgbClr val="000000"/>
              </a:solidFill>
              <a:latin typeface="Arial"/>
            </a:endParaRPr>
          </a:p>
        </p:txBody>
      </p:sp>
      <p:pic>
        <p:nvPicPr>
          <p:cNvPr id="245" name="Google Shape;210;p31" descr=""/>
          <p:cNvPicPr/>
          <p:nvPr/>
        </p:nvPicPr>
        <p:blipFill>
          <a:blip r:embed="rId3"/>
          <a:stretch/>
        </p:blipFill>
        <p:spPr>
          <a:xfrm>
            <a:off x="5239800" y="1343160"/>
            <a:ext cx="3903840" cy="2896560"/>
          </a:xfrm>
          <a:prstGeom prst="rect">
            <a:avLst/>
          </a:prstGeom>
          <a:ln>
            <a:noFill/>
          </a:ln>
        </p:spPr>
      </p:pic>
      <p:pic>
        <p:nvPicPr>
          <p:cNvPr id="246" name="Google Shape;211;p31" descr=""/>
          <p:cNvPicPr/>
          <p:nvPr/>
        </p:nvPicPr>
        <p:blipFill>
          <a:blip r:embed="rId4"/>
          <a:stretch/>
        </p:blipFill>
        <p:spPr>
          <a:xfrm>
            <a:off x="5239800" y="4314960"/>
            <a:ext cx="3903840" cy="739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6226560" y="964440"/>
            <a:ext cx="2807640" cy="486000"/>
          </a:xfrm>
          <a:prstGeom prst="rect">
            <a:avLst/>
          </a:prstGeom>
          <a:noFill/>
          <a:ln>
            <a:noFill/>
          </a:ln>
        </p:spPr>
        <p:txBody>
          <a:bodyPr tIns="91440" bIns="91440" anchor="b">
            <a:noAutofit/>
          </a:bodyPr>
          <a:p>
            <a:pPr>
              <a:lnSpc>
                <a:spcPct val="100000"/>
              </a:lnSpc>
            </a:pPr>
            <a:r>
              <a:rPr b="0" i="1" lang="fr-FR" sz="2400" spc="-1" strike="noStrike" u="sng">
                <a:solidFill>
                  <a:srgbClr val="000000"/>
                </a:solidFill>
                <a:uFillTx/>
                <a:latin typeface="Arial"/>
                <a:ea typeface="Arial"/>
              </a:rPr>
              <a:t>XGBoost</a:t>
            </a:r>
            <a:endParaRPr b="0" lang="fr-FR" sz="2400" spc="-1" strike="noStrike">
              <a:solidFill>
                <a:srgbClr val="000000"/>
              </a:solidFill>
              <a:latin typeface="Arial"/>
            </a:endParaRPr>
          </a:p>
        </p:txBody>
      </p:sp>
      <p:pic>
        <p:nvPicPr>
          <p:cNvPr id="248" name="Google Shape;217;p32" descr=""/>
          <p:cNvPicPr/>
          <p:nvPr/>
        </p:nvPicPr>
        <p:blipFill>
          <a:blip r:embed="rId1"/>
          <a:stretch/>
        </p:blipFill>
        <p:spPr>
          <a:xfrm>
            <a:off x="5189040" y="4393440"/>
            <a:ext cx="3954600" cy="749880"/>
          </a:xfrm>
          <a:prstGeom prst="rect">
            <a:avLst/>
          </a:prstGeom>
          <a:ln>
            <a:noFill/>
          </a:ln>
        </p:spPr>
      </p:pic>
      <p:pic>
        <p:nvPicPr>
          <p:cNvPr id="249" name="Google Shape;218;p32" descr=""/>
          <p:cNvPicPr/>
          <p:nvPr/>
        </p:nvPicPr>
        <p:blipFill>
          <a:blip r:embed="rId2"/>
          <a:stretch/>
        </p:blipFill>
        <p:spPr>
          <a:xfrm>
            <a:off x="5189040" y="1463760"/>
            <a:ext cx="3954600" cy="2862720"/>
          </a:xfrm>
          <a:prstGeom prst="rect">
            <a:avLst/>
          </a:prstGeom>
          <a:ln>
            <a:noFill/>
          </a:ln>
        </p:spPr>
      </p:pic>
      <p:pic>
        <p:nvPicPr>
          <p:cNvPr id="250" name="Google Shape;219;p32" descr=""/>
          <p:cNvPicPr/>
          <p:nvPr/>
        </p:nvPicPr>
        <p:blipFill>
          <a:blip r:embed="rId3"/>
          <a:stretch/>
        </p:blipFill>
        <p:spPr>
          <a:xfrm>
            <a:off x="37440" y="0"/>
            <a:ext cx="9069120" cy="848880"/>
          </a:xfrm>
          <a:prstGeom prst="rect">
            <a:avLst/>
          </a:prstGeom>
          <a:ln>
            <a:noFill/>
          </a:ln>
        </p:spPr>
      </p:pic>
      <p:pic>
        <p:nvPicPr>
          <p:cNvPr id="251" name="Google Shape;220;p32" descr=""/>
          <p:cNvPicPr/>
          <p:nvPr/>
        </p:nvPicPr>
        <p:blipFill>
          <a:blip r:embed="rId4"/>
          <a:stretch/>
        </p:blipFill>
        <p:spPr>
          <a:xfrm>
            <a:off x="0" y="1147680"/>
            <a:ext cx="5188680" cy="39952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311760" y="316440"/>
            <a:ext cx="8520120" cy="572400"/>
          </a:xfrm>
          <a:prstGeom prst="rect">
            <a:avLst/>
          </a:prstGeom>
          <a:noFill/>
          <a:ln>
            <a:noFill/>
          </a:ln>
        </p:spPr>
        <p:txBody>
          <a:bodyPr tIns="91440" bIns="91440">
            <a:noAutofit/>
          </a:bodyPr>
          <a:p>
            <a:pPr algn="ctr">
              <a:lnSpc>
                <a:spcPct val="100000"/>
              </a:lnSpc>
            </a:pPr>
            <a:r>
              <a:rPr b="1" i="1" lang="fr-FR" sz="4000" spc="-1" strike="noStrike" u="sng">
                <a:solidFill>
                  <a:srgbClr val="000000"/>
                </a:solidFill>
                <a:uFillTx/>
                <a:latin typeface="Arial"/>
                <a:ea typeface="Arial"/>
              </a:rPr>
              <a:t>Traitements des Données : </a:t>
            </a:r>
            <a:endParaRPr b="0" lang="fr-FR" sz="4000" spc="-1" strike="noStrike">
              <a:solidFill>
                <a:srgbClr val="000000"/>
              </a:solidFill>
              <a:latin typeface="Arial"/>
            </a:endParaRPr>
          </a:p>
        </p:txBody>
      </p:sp>
      <p:pic>
        <p:nvPicPr>
          <p:cNvPr id="166" name="Google Shape;67;p15" descr=""/>
          <p:cNvPicPr/>
          <p:nvPr/>
        </p:nvPicPr>
        <p:blipFill>
          <a:blip r:embed="rId1"/>
          <a:stretch/>
        </p:blipFill>
        <p:spPr>
          <a:xfrm>
            <a:off x="1305000" y="1427400"/>
            <a:ext cx="6533640" cy="28573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Google Shape;225;p33" descr=""/>
          <p:cNvPicPr/>
          <p:nvPr/>
        </p:nvPicPr>
        <p:blipFill>
          <a:blip r:embed="rId1"/>
          <a:stretch/>
        </p:blipFill>
        <p:spPr>
          <a:xfrm>
            <a:off x="1319040" y="-40320"/>
            <a:ext cx="6505560" cy="1004400"/>
          </a:xfrm>
          <a:prstGeom prst="rect">
            <a:avLst/>
          </a:prstGeom>
          <a:ln>
            <a:noFill/>
          </a:ln>
        </p:spPr>
      </p:pic>
      <p:sp>
        <p:nvSpPr>
          <p:cNvPr id="253" name="TextShape 1"/>
          <p:cNvSpPr txBox="1"/>
          <p:nvPr/>
        </p:nvSpPr>
        <p:spPr>
          <a:xfrm>
            <a:off x="5882760" y="964440"/>
            <a:ext cx="3151440" cy="486000"/>
          </a:xfrm>
          <a:prstGeom prst="rect">
            <a:avLst/>
          </a:prstGeom>
          <a:noFill/>
          <a:ln>
            <a:noFill/>
          </a:ln>
        </p:spPr>
        <p:txBody>
          <a:bodyPr tIns="91440" bIns="91440" anchor="b">
            <a:noAutofit/>
          </a:bodyPr>
          <a:p>
            <a:pPr>
              <a:lnSpc>
                <a:spcPct val="100000"/>
              </a:lnSpc>
            </a:pPr>
            <a:r>
              <a:rPr b="0" i="1" lang="fr-FR" sz="2400" spc="-1" strike="noStrike" u="sng">
                <a:solidFill>
                  <a:srgbClr val="000000"/>
                </a:solidFill>
                <a:uFillTx/>
                <a:latin typeface="Arial"/>
                <a:ea typeface="Arial"/>
              </a:rPr>
              <a:t>Ridge / Naives Bayes</a:t>
            </a:r>
            <a:endParaRPr b="0" lang="fr-FR" sz="2400" spc="-1" strike="noStrike">
              <a:solidFill>
                <a:srgbClr val="000000"/>
              </a:solidFill>
              <a:latin typeface="Arial"/>
            </a:endParaRPr>
          </a:p>
        </p:txBody>
      </p:sp>
      <p:pic>
        <p:nvPicPr>
          <p:cNvPr id="254" name="Google Shape;227;p33" descr=""/>
          <p:cNvPicPr/>
          <p:nvPr/>
        </p:nvPicPr>
        <p:blipFill>
          <a:blip r:embed="rId2"/>
          <a:stretch/>
        </p:blipFill>
        <p:spPr>
          <a:xfrm>
            <a:off x="5072400" y="4363200"/>
            <a:ext cx="4084920" cy="780120"/>
          </a:xfrm>
          <a:prstGeom prst="rect">
            <a:avLst/>
          </a:prstGeom>
          <a:ln>
            <a:noFill/>
          </a:ln>
        </p:spPr>
      </p:pic>
      <p:pic>
        <p:nvPicPr>
          <p:cNvPr id="255" name="Google Shape;228;p33" descr=""/>
          <p:cNvPicPr/>
          <p:nvPr/>
        </p:nvPicPr>
        <p:blipFill>
          <a:blip r:embed="rId3"/>
          <a:stretch/>
        </p:blipFill>
        <p:spPr>
          <a:xfrm>
            <a:off x="5225040" y="1450800"/>
            <a:ext cx="3918600" cy="2855520"/>
          </a:xfrm>
          <a:prstGeom prst="rect">
            <a:avLst/>
          </a:prstGeom>
          <a:ln>
            <a:noFill/>
          </a:ln>
        </p:spPr>
      </p:pic>
      <p:pic>
        <p:nvPicPr>
          <p:cNvPr id="256" name="Google Shape;229;p33" descr=""/>
          <p:cNvPicPr/>
          <p:nvPr/>
        </p:nvPicPr>
        <p:blipFill>
          <a:blip r:embed="rId4"/>
          <a:srcRect l="4223" t="0" r="0" b="0"/>
          <a:stretch/>
        </p:blipFill>
        <p:spPr>
          <a:xfrm>
            <a:off x="0" y="1163880"/>
            <a:ext cx="5001480" cy="39794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Google Shape;234;p34" descr=""/>
          <p:cNvPicPr/>
          <p:nvPr/>
        </p:nvPicPr>
        <p:blipFill>
          <a:blip r:embed="rId1"/>
          <a:stretch/>
        </p:blipFill>
        <p:spPr>
          <a:xfrm rot="1846200">
            <a:off x="17280" y="34920"/>
            <a:ext cx="537840" cy="540360"/>
          </a:xfrm>
          <a:prstGeom prst="rect">
            <a:avLst/>
          </a:prstGeom>
          <a:ln>
            <a:noFill/>
          </a:ln>
        </p:spPr>
      </p:pic>
      <p:sp>
        <p:nvSpPr>
          <p:cNvPr id="258"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fr-FR" sz="2800" spc="-1" strike="noStrike">
                <a:solidFill>
                  <a:srgbClr val="000000"/>
                </a:solidFill>
                <a:latin typeface="Arial"/>
                <a:ea typeface="Arial"/>
              </a:rPr>
              <a:t>Rapports des métrics : </a:t>
            </a:r>
            <a:endParaRPr b="0" lang="fr-FR" sz="2800" spc="-1" strike="noStrike">
              <a:solidFill>
                <a:srgbClr val="000000"/>
              </a:solidFill>
              <a:latin typeface="Arial"/>
            </a:endParaRPr>
          </a:p>
        </p:txBody>
      </p:sp>
      <p:sp>
        <p:nvSpPr>
          <p:cNvPr id="259" name="TextShape 2"/>
          <p:cNvSpPr txBox="1"/>
          <p:nvPr/>
        </p:nvSpPr>
        <p:spPr>
          <a:xfrm>
            <a:off x="311760" y="1152360"/>
            <a:ext cx="3999600" cy="3416040"/>
          </a:xfrm>
          <a:prstGeom prst="rect">
            <a:avLst/>
          </a:prstGeom>
          <a:noFill/>
          <a:ln>
            <a:noFill/>
          </a:ln>
        </p:spPr>
        <p:txBody>
          <a:bodyPr tIns="91440" bIns="91440">
            <a:noAutofit/>
          </a:bodyPr>
          <a:p>
            <a:pPr algn="ctr">
              <a:lnSpc>
                <a:spcPct val="115000"/>
              </a:lnSpc>
            </a:pPr>
            <a:r>
              <a:rPr b="1" lang="fr-FR" sz="1700" spc="-1" strike="noStrike" u="sng">
                <a:solidFill>
                  <a:srgbClr val="ff0000"/>
                </a:solidFill>
                <a:uFillTx/>
                <a:latin typeface="Arial"/>
                <a:ea typeface="Arial"/>
              </a:rPr>
              <a:t>CLASSIFICATION</a:t>
            </a:r>
            <a:endParaRPr b="0" lang="fr-FR" sz="1700" spc="-1" strike="noStrike">
              <a:solidFill>
                <a:srgbClr val="000000"/>
              </a:solidFill>
              <a:latin typeface="Arial"/>
            </a:endParaRPr>
          </a:p>
          <a:p>
            <a:pPr>
              <a:lnSpc>
                <a:spcPct val="115000"/>
              </a:lnSpc>
              <a:spcBef>
                <a:spcPts val="1599"/>
              </a:spcBef>
              <a:spcAft>
                <a:spcPts val="1599"/>
              </a:spcAft>
            </a:pPr>
            <a:endParaRPr b="0" lang="fr-FR" sz="1700" spc="-1" strike="noStrike">
              <a:solidFill>
                <a:srgbClr val="000000"/>
              </a:solidFill>
              <a:latin typeface="Arial"/>
            </a:endParaRPr>
          </a:p>
        </p:txBody>
      </p:sp>
      <p:sp>
        <p:nvSpPr>
          <p:cNvPr id="260" name="TextShape 3"/>
          <p:cNvSpPr txBox="1"/>
          <p:nvPr/>
        </p:nvSpPr>
        <p:spPr>
          <a:xfrm>
            <a:off x="4832280" y="1152360"/>
            <a:ext cx="3999600" cy="3416040"/>
          </a:xfrm>
          <a:prstGeom prst="rect">
            <a:avLst/>
          </a:prstGeom>
          <a:noFill/>
          <a:ln>
            <a:noFill/>
          </a:ln>
        </p:spPr>
        <p:txBody>
          <a:bodyPr tIns="91440" bIns="91440">
            <a:noAutofit/>
          </a:bodyPr>
          <a:p>
            <a:pPr algn="ctr">
              <a:lnSpc>
                <a:spcPct val="115000"/>
              </a:lnSpc>
              <a:spcAft>
                <a:spcPts val="1599"/>
              </a:spcAft>
            </a:pPr>
            <a:r>
              <a:rPr b="1" lang="fr-FR" sz="1700" spc="-1" strike="noStrike" u="sng">
                <a:solidFill>
                  <a:srgbClr val="ff0000"/>
                </a:solidFill>
                <a:uFillTx/>
                <a:latin typeface="Arial"/>
                <a:ea typeface="Arial"/>
              </a:rPr>
              <a:t>RÉGRESSION </a:t>
            </a:r>
            <a:endParaRPr b="0" lang="fr-FR" sz="1700" spc="-1" strike="noStrike">
              <a:solidFill>
                <a:srgbClr val="000000"/>
              </a:solidFill>
              <a:latin typeface="Arial"/>
            </a:endParaRPr>
          </a:p>
        </p:txBody>
      </p:sp>
      <p:pic>
        <p:nvPicPr>
          <p:cNvPr id="261" name="Google Shape;238;p34" descr=""/>
          <p:cNvPicPr/>
          <p:nvPr/>
        </p:nvPicPr>
        <p:blipFill>
          <a:blip r:embed="rId2"/>
          <a:srcRect l="0" t="0" r="0" b="3695"/>
          <a:stretch/>
        </p:blipFill>
        <p:spPr>
          <a:xfrm>
            <a:off x="730440" y="1768680"/>
            <a:ext cx="3161880" cy="2862000"/>
          </a:xfrm>
          <a:prstGeom prst="rect">
            <a:avLst/>
          </a:prstGeom>
          <a:ln>
            <a:noFill/>
          </a:ln>
        </p:spPr>
      </p:pic>
      <p:pic>
        <p:nvPicPr>
          <p:cNvPr id="262" name="Google Shape;239;p34" descr=""/>
          <p:cNvPicPr/>
          <p:nvPr/>
        </p:nvPicPr>
        <p:blipFill>
          <a:blip r:embed="rId3"/>
          <a:stretch/>
        </p:blipFill>
        <p:spPr>
          <a:xfrm>
            <a:off x="4713120" y="1878120"/>
            <a:ext cx="4238280" cy="2752200"/>
          </a:xfrm>
          <a:prstGeom prst="rect">
            <a:avLst/>
          </a:prstGeom>
          <a:ln>
            <a:noFill/>
          </a:ln>
        </p:spPr>
      </p:pic>
      <p:sp>
        <p:nvSpPr>
          <p:cNvPr id="263" name="CustomShape 4"/>
          <p:cNvSpPr/>
          <p:nvPr/>
        </p:nvSpPr>
        <p:spPr>
          <a:xfrm>
            <a:off x="235800" y="238680"/>
            <a:ext cx="1660320" cy="706680"/>
          </a:xfrm>
          <a:prstGeom prst="wedgeRoundRectCallout">
            <a:avLst>
              <a:gd name="adj1" fmla="val -20833"/>
              <a:gd name="adj2" fmla="val 62500"/>
              <a:gd name="adj3" fmla="val 0"/>
            </a:avLst>
          </a:prstGeom>
          <a:solidFill>
            <a:srgbClr val="cccccc"/>
          </a:solidFill>
          <a:ln w="9360">
            <a:solidFill>
              <a:schemeClr val="dk2"/>
            </a:solidFill>
            <a:round/>
          </a:ln>
        </p:spPr>
        <p:style>
          <a:lnRef idx="0"/>
          <a:fillRef idx="0"/>
          <a:effectRef idx="0"/>
          <a:fontRef idx="minor"/>
        </p:style>
      </p:sp>
      <p:sp>
        <p:nvSpPr>
          <p:cNvPr id="264" name="CustomShape 5"/>
          <p:cNvSpPr/>
          <p:nvPr/>
        </p:nvSpPr>
        <p:spPr>
          <a:xfrm>
            <a:off x="235800" y="306000"/>
            <a:ext cx="1660320" cy="572400"/>
          </a:xfrm>
          <a:prstGeom prst="rect">
            <a:avLst/>
          </a:prstGeom>
          <a:noFill/>
          <a:ln>
            <a:noFill/>
          </a:ln>
        </p:spPr>
        <p:style>
          <a:lnRef idx="0"/>
          <a:fillRef idx="0"/>
          <a:effectRef idx="0"/>
          <a:fontRef idx="minor"/>
        </p:style>
        <p:txBody>
          <a:bodyPr tIns="91440" bIns="91440">
            <a:noAutofit/>
          </a:bodyPr>
          <a:p>
            <a:pPr>
              <a:lnSpc>
                <a:spcPct val="100000"/>
              </a:lnSpc>
            </a:pPr>
            <a:r>
              <a:rPr b="0" lang="fr-FR" sz="900" spc="-1" strike="noStrike">
                <a:solidFill>
                  <a:srgbClr val="000000"/>
                </a:solidFill>
                <a:latin typeface="Arial"/>
                <a:ea typeface="Arial"/>
              </a:rPr>
              <a:t>1 = Dummies des 200 mots</a:t>
            </a:r>
            <a:endParaRPr b="0" lang="fr-FR" sz="900" spc="-1" strike="noStrike">
              <a:latin typeface="Arial"/>
            </a:endParaRPr>
          </a:p>
          <a:p>
            <a:pPr>
              <a:lnSpc>
                <a:spcPct val="100000"/>
              </a:lnSpc>
            </a:pPr>
            <a:r>
              <a:rPr b="0" lang="fr-FR" sz="900" spc="-1" strike="noStrike">
                <a:solidFill>
                  <a:srgbClr val="000000"/>
                </a:solidFill>
                <a:latin typeface="Arial"/>
                <a:ea typeface="Arial"/>
              </a:rPr>
              <a:t>2 = Catégorisation de la description</a:t>
            </a:r>
            <a:endParaRPr b="0" lang="fr-FR" sz="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fr-FR" sz="2800" spc="-1" strike="noStrike" u="sng">
                <a:solidFill>
                  <a:srgbClr val="000000"/>
                </a:solidFill>
                <a:uFillTx/>
                <a:latin typeface="Arial"/>
                <a:ea typeface="Arial"/>
              </a:rPr>
              <a:t>Application du modèle  :</a:t>
            </a:r>
            <a:endParaRPr b="0" lang="fr-FR" sz="2800" spc="-1" strike="noStrike">
              <a:solidFill>
                <a:srgbClr val="000000"/>
              </a:solidFill>
              <a:latin typeface="Arial"/>
            </a:endParaRPr>
          </a:p>
        </p:txBody>
      </p:sp>
      <p:pic>
        <p:nvPicPr>
          <p:cNvPr id="266" name="Google Shape;247;p35" descr=""/>
          <p:cNvPicPr/>
          <p:nvPr/>
        </p:nvPicPr>
        <p:blipFill>
          <a:blip r:embed="rId1"/>
          <a:stretch/>
        </p:blipFill>
        <p:spPr>
          <a:xfrm>
            <a:off x="1619280" y="1017720"/>
            <a:ext cx="5905440" cy="38206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i="1" lang="fr-FR" sz="2800" spc="-1" strike="noStrike" u="sng">
                <a:solidFill>
                  <a:srgbClr val="000000"/>
                </a:solidFill>
                <a:uFillTx/>
                <a:latin typeface="Arial"/>
                <a:ea typeface="Arial"/>
              </a:rPr>
              <a:t>‘</a:t>
            </a:r>
            <a:r>
              <a:rPr b="0" i="1" lang="fr-FR" sz="2800" spc="-1" strike="noStrike" u="sng">
                <a:solidFill>
                  <a:srgbClr val="000000"/>
                </a:solidFill>
                <a:uFillTx/>
                <a:latin typeface="Arial"/>
                <a:ea typeface="Arial"/>
              </a:rPr>
              <a:t>Salary’ : La target :</a:t>
            </a:r>
            <a:endParaRPr b="0" lang="fr-FR" sz="2800" spc="-1" strike="noStrike">
              <a:solidFill>
                <a:srgbClr val="000000"/>
              </a:solidFill>
              <a:latin typeface="Arial"/>
            </a:endParaRPr>
          </a:p>
        </p:txBody>
      </p:sp>
      <p:pic>
        <p:nvPicPr>
          <p:cNvPr id="168" name="Google Shape;73;p16" descr=""/>
          <p:cNvPicPr/>
          <p:nvPr/>
        </p:nvPicPr>
        <p:blipFill>
          <a:blip r:embed="rId1"/>
          <a:stretch/>
        </p:blipFill>
        <p:spPr>
          <a:xfrm>
            <a:off x="3856680" y="184320"/>
            <a:ext cx="1914120" cy="2990520"/>
          </a:xfrm>
          <a:prstGeom prst="rect">
            <a:avLst/>
          </a:prstGeom>
          <a:ln>
            <a:noFill/>
          </a:ln>
        </p:spPr>
      </p:pic>
      <p:sp>
        <p:nvSpPr>
          <p:cNvPr id="169" name="CustomShape 2"/>
          <p:cNvSpPr/>
          <p:nvPr/>
        </p:nvSpPr>
        <p:spPr>
          <a:xfrm>
            <a:off x="6011280" y="1157400"/>
            <a:ext cx="1435320" cy="11998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170" name="Google Shape;75;p16" descr=""/>
          <p:cNvPicPr/>
          <p:nvPr/>
        </p:nvPicPr>
        <p:blipFill>
          <a:blip r:embed="rId2"/>
          <a:stretch/>
        </p:blipFill>
        <p:spPr>
          <a:xfrm>
            <a:off x="7687440" y="290520"/>
            <a:ext cx="990360" cy="2933280"/>
          </a:xfrm>
          <a:prstGeom prst="rect">
            <a:avLst/>
          </a:prstGeom>
          <a:ln>
            <a:noFill/>
          </a:ln>
        </p:spPr>
      </p:pic>
      <p:sp>
        <p:nvSpPr>
          <p:cNvPr id="171" name="CustomShape 3"/>
          <p:cNvSpPr/>
          <p:nvPr/>
        </p:nvSpPr>
        <p:spPr>
          <a:xfrm>
            <a:off x="4029120" y="3503880"/>
            <a:ext cx="4803120" cy="1521720"/>
          </a:xfrm>
          <a:prstGeom prst="rect">
            <a:avLst/>
          </a:prstGeom>
          <a:noFill/>
          <a:ln>
            <a:noFill/>
          </a:ln>
        </p:spPr>
        <p:style>
          <a:lnRef idx="0"/>
          <a:fillRef idx="0"/>
          <a:effectRef idx="0"/>
          <a:fontRef idx="minor"/>
        </p:style>
        <p:txBody>
          <a:bodyPr tIns="91440" bIns="91440">
            <a:noAutofit/>
          </a:bodyPr>
          <a:p>
            <a:pPr algn="ctr">
              <a:lnSpc>
                <a:spcPct val="100000"/>
              </a:lnSpc>
            </a:pPr>
            <a:r>
              <a:rPr b="0" i="1" lang="fr-FR" sz="1400" spc="-1" strike="noStrike">
                <a:solidFill>
                  <a:srgbClr val="000000"/>
                </a:solidFill>
                <a:latin typeface="Arial"/>
                <a:ea typeface="Arial"/>
              </a:rPr>
              <a:t>Le choix a été pris par notre équipe de repasser les salaires sous formes d’un seul chiffre annuel, en cas de plage, on considérera même le fait de le retenir en base de données, pour pourquoi pas s’en resservir plus tard. </a:t>
            </a:r>
            <a:endParaRPr b="0" lang="fr-FR" sz="1400" spc="-1" strike="noStrike">
              <a:latin typeface="Arial"/>
            </a:endParaRPr>
          </a:p>
        </p:txBody>
      </p:sp>
      <p:pic>
        <p:nvPicPr>
          <p:cNvPr id="172" name="Google Shape;77;p16" descr=""/>
          <p:cNvPicPr/>
          <p:nvPr/>
        </p:nvPicPr>
        <p:blipFill>
          <a:blip r:embed="rId3"/>
          <a:stretch/>
        </p:blipFill>
        <p:spPr>
          <a:xfrm>
            <a:off x="64440" y="1157400"/>
            <a:ext cx="3551400" cy="37951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Google Shape;82;p17" descr=""/>
          <p:cNvPicPr/>
          <p:nvPr/>
        </p:nvPicPr>
        <p:blipFill>
          <a:blip r:embed="rId1"/>
          <a:stretch/>
        </p:blipFill>
        <p:spPr>
          <a:xfrm>
            <a:off x="0" y="0"/>
            <a:ext cx="9143640" cy="5142960"/>
          </a:xfrm>
          <a:prstGeom prst="rect">
            <a:avLst/>
          </a:prstGeom>
          <a:ln>
            <a:noFill/>
          </a:ln>
        </p:spPr>
      </p:pic>
      <p:sp>
        <p:nvSpPr>
          <p:cNvPr id="174" name="TextShape 1"/>
          <p:cNvSpPr txBox="1"/>
          <p:nvPr/>
        </p:nvSpPr>
        <p:spPr>
          <a:xfrm>
            <a:off x="311760" y="123480"/>
            <a:ext cx="8520120" cy="572400"/>
          </a:xfrm>
          <a:prstGeom prst="rect">
            <a:avLst/>
          </a:prstGeom>
          <a:noFill/>
          <a:ln>
            <a:noFill/>
          </a:ln>
        </p:spPr>
        <p:txBody>
          <a:bodyPr tIns="91440" bIns="91440">
            <a:noAutofit/>
          </a:bodyPr>
          <a:p>
            <a:pPr algn="r">
              <a:lnSpc>
                <a:spcPct val="100000"/>
              </a:lnSpc>
            </a:pPr>
            <a:r>
              <a:rPr b="0" i="1" lang="fr-FR" sz="2800" spc="-1" strike="noStrike" u="sng">
                <a:solidFill>
                  <a:srgbClr val="ffffff"/>
                </a:solidFill>
                <a:uFillTx/>
                <a:latin typeface="Arial"/>
                <a:ea typeface="Arial"/>
              </a:rPr>
              <a:t>‘</a:t>
            </a:r>
            <a:r>
              <a:rPr b="0" i="1" lang="fr-FR" sz="2800" spc="-1" strike="noStrike" u="sng">
                <a:solidFill>
                  <a:srgbClr val="ffffff"/>
                </a:solidFill>
                <a:uFillTx/>
                <a:latin typeface="Arial"/>
                <a:ea typeface="Arial"/>
              </a:rPr>
              <a:t>Salary’ : La “target” :</a:t>
            </a:r>
            <a:endParaRPr b="0" lang="fr-FR" sz="2800" spc="-1" strike="noStrike">
              <a:solidFill>
                <a:srgbClr val="000000"/>
              </a:solidFill>
              <a:latin typeface="Arial"/>
            </a:endParaRPr>
          </a:p>
        </p:txBody>
      </p:sp>
      <p:sp>
        <p:nvSpPr>
          <p:cNvPr id="175" name="CustomShape 2"/>
          <p:cNvSpPr/>
          <p:nvPr/>
        </p:nvSpPr>
        <p:spPr>
          <a:xfrm>
            <a:off x="4640040" y="846360"/>
            <a:ext cx="4285800" cy="2378520"/>
          </a:xfrm>
          <a:prstGeom prst="rect">
            <a:avLst/>
          </a:prstGeom>
          <a:noFill/>
          <a:ln>
            <a:noFill/>
          </a:ln>
        </p:spPr>
        <p:style>
          <a:lnRef idx="0"/>
          <a:fillRef idx="0"/>
          <a:effectRef idx="0"/>
          <a:fontRef idx="minor"/>
        </p:style>
        <p:txBody>
          <a:bodyPr tIns="91440" bIns="91440">
            <a:noAutofit/>
          </a:bodyPr>
          <a:p>
            <a:pPr>
              <a:lnSpc>
                <a:spcPct val="100000"/>
              </a:lnSpc>
            </a:pPr>
            <a:r>
              <a:rPr b="0" lang="fr-FR" sz="1400" spc="-1" strike="noStrike">
                <a:solidFill>
                  <a:srgbClr val="ffffff"/>
                </a:solidFill>
                <a:latin typeface="Arial"/>
                <a:ea typeface="Arial"/>
              </a:rPr>
              <a:t>Ici , on récupère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ffffff"/>
                </a:solidFill>
                <a:latin typeface="Arial"/>
                <a:ea typeface="Arial"/>
              </a:rPr>
              <a:t>- l’unitée de temps de la string (années, mois, jours,..), </a:t>
            </a:r>
            <a:endParaRPr b="0" lang="fr-FR" sz="1400" spc="-1" strike="noStrike">
              <a:latin typeface="Arial"/>
            </a:endParaRPr>
          </a:p>
          <a:p>
            <a:pPr>
              <a:lnSpc>
                <a:spcPct val="100000"/>
              </a:lnSpc>
            </a:pPr>
            <a:r>
              <a:rPr b="0" lang="fr-FR" sz="1400" spc="-1" strike="noStrike">
                <a:solidFill>
                  <a:srgbClr val="ffffff"/>
                </a:solidFill>
                <a:latin typeface="Arial"/>
                <a:ea typeface="Arial"/>
              </a:rPr>
              <a:t>- sa composition ( si c’est une plage de salaire ou non ) , </a:t>
            </a:r>
            <a:endParaRPr b="0" lang="fr-FR" sz="1400" spc="-1" strike="noStrike">
              <a:latin typeface="Arial"/>
            </a:endParaRPr>
          </a:p>
          <a:p>
            <a:pPr>
              <a:lnSpc>
                <a:spcPct val="100000"/>
              </a:lnSpc>
            </a:pPr>
            <a:r>
              <a:rPr b="0" lang="fr-FR" sz="1400" spc="-1" strike="noStrike">
                <a:solidFill>
                  <a:srgbClr val="ffffff"/>
                </a:solidFill>
                <a:latin typeface="Arial"/>
                <a:ea typeface="Arial"/>
              </a:rPr>
              <a:t>- on y récupère alors les chiffres, </a:t>
            </a:r>
            <a:endParaRPr b="0" lang="fr-FR" sz="1400" spc="-1" strike="noStrike">
              <a:latin typeface="Arial"/>
            </a:endParaRPr>
          </a:p>
          <a:p>
            <a:pPr>
              <a:lnSpc>
                <a:spcPct val="100000"/>
              </a:lnSpc>
            </a:pPr>
            <a:endParaRPr b="0" lang="fr-FR" sz="1400" spc="-1" strike="noStrike">
              <a:latin typeface="Arial"/>
            </a:endParaRPr>
          </a:p>
          <a:p>
            <a:pPr algn="r">
              <a:lnSpc>
                <a:spcPct val="100000"/>
              </a:lnSpc>
            </a:pPr>
            <a:r>
              <a:rPr b="0" lang="fr-FR" sz="1400" spc="-1" strike="noStrike">
                <a:solidFill>
                  <a:srgbClr val="ffffff"/>
                </a:solidFill>
                <a:latin typeface="Arial"/>
                <a:ea typeface="Arial"/>
              </a:rPr>
              <a:t>On traite les données en fonction.</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i="1" lang="fr-FR" sz="2800" spc="-1" strike="noStrike" u="sng">
                <a:solidFill>
                  <a:srgbClr val="000000"/>
                </a:solidFill>
                <a:uFillTx/>
                <a:latin typeface="Arial"/>
                <a:ea typeface="Arial"/>
              </a:rPr>
              <a:t>‘</a:t>
            </a:r>
            <a:r>
              <a:rPr b="0" i="1" lang="fr-FR" sz="2800" spc="-1" strike="noStrike" u="sng">
                <a:solidFill>
                  <a:srgbClr val="000000"/>
                </a:solidFill>
                <a:uFillTx/>
                <a:latin typeface="Arial"/>
                <a:ea typeface="Arial"/>
              </a:rPr>
              <a:t>Location’ : </a:t>
            </a:r>
            <a:endParaRPr b="0" lang="fr-FR" sz="2800" spc="-1" strike="noStrike">
              <a:solidFill>
                <a:srgbClr val="000000"/>
              </a:solidFill>
              <a:latin typeface="Arial"/>
            </a:endParaRPr>
          </a:p>
        </p:txBody>
      </p:sp>
      <p:pic>
        <p:nvPicPr>
          <p:cNvPr id="177" name="Google Shape;90;p18" descr=""/>
          <p:cNvPicPr/>
          <p:nvPr/>
        </p:nvPicPr>
        <p:blipFill>
          <a:blip r:embed="rId1"/>
          <a:stretch/>
        </p:blipFill>
        <p:spPr>
          <a:xfrm>
            <a:off x="55800" y="1084320"/>
            <a:ext cx="3651120" cy="833400"/>
          </a:xfrm>
          <a:prstGeom prst="rect">
            <a:avLst/>
          </a:prstGeom>
          <a:ln>
            <a:noFill/>
          </a:ln>
        </p:spPr>
      </p:pic>
      <p:pic>
        <p:nvPicPr>
          <p:cNvPr id="178" name="Google Shape;91;p18" descr=""/>
          <p:cNvPicPr/>
          <p:nvPr/>
        </p:nvPicPr>
        <p:blipFill>
          <a:blip r:embed="rId2"/>
          <a:stretch/>
        </p:blipFill>
        <p:spPr>
          <a:xfrm>
            <a:off x="55800" y="1918080"/>
            <a:ext cx="3651120" cy="676080"/>
          </a:xfrm>
          <a:prstGeom prst="rect">
            <a:avLst/>
          </a:prstGeom>
          <a:ln>
            <a:noFill/>
          </a:ln>
        </p:spPr>
      </p:pic>
      <p:pic>
        <p:nvPicPr>
          <p:cNvPr id="179" name="Google Shape;92;p18" descr=""/>
          <p:cNvPicPr/>
          <p:nvPr/>
        </p:nvPicPr>
        <p:blipFill>
          <a:blip r:embed="rId3"/>
          <a:stretch/>
        </p:blipFill>
        <p:spPr>
          <a:xfrm>
            <a:off x="55800" y="2594520"/>
            <a:ext cx="3694320" cy="1046880"/>
          </a:xfrm>
          <a:prstGeom prst="rect">
            <a:avLst/>
          </a:prstGeom>
          <a:ln>
            <a:noFill/>
          </a:ln>
        </p:spPr>
      </p:pic>
      <p:pic>
        <p:nvPicPr>
          <p:cNvPr id="180" name="Google Shape;93;p18" descr=""/>
          <p:cNvPicPr/>
          <p:nvPr/>
        </p:nvPicPr>
        <p:blipFill>
          <a:blip r:embed="rId4"/>
          <a:stretch/>
        </p:blipFill>
        <p:spPr>
          <a:xfrm>
            <a:off x="55800" y="3716640"/>
            <a:ext cx="3651120" cy="664560"/>
          </a:xfrm>
          <a:prstGeom prst="rect">
            <a:avLst/>
          </a:prstGeom>
          <a:ln>
            <a:noFill/>
          </a:ln>
        </p:spPr>
      </p:pic>
      <p:pic>
        <p:nvPicPr>
          <p:cNvPr id="181" name="Google Shape;94;p18" descr=""/>
          <p:cNvPicPr/>
          <p:nvPr/>
        </p:nvPicPr>
        <p:blipFill>
          <a:blip r:embed="rId5"/>
          <a:stretch/>
        </p:blipFill>
        <p:spPr>
          <a:xfrm>
            <a:off x="8028360" y="216360"/>
            <a:ext cx="990360" cy="2971440"/>
          </a:xfrm>
          <a:prstGeom prst="rect">
            <a:avLst/>
          </a:prstGeom>
          <a:ln>
            <a:noFill/>
          </a:ln>
        </p:spPr>
      </p:pic>
      <p:pic>
        <p:nvPicPr>
          <p:cNvPr id="182" name="Google Shape;95;p18" descr=""/>
          <p:cNvPicPr/>
          <p:nvPr/>
        </p:nvPicPr>
        <p:blipFill>
          <a:blip r:embed="rId6"/>
          <a:stretch/>
        </p:blipFill>
        <p:spPr>
          <a:xfrm>
            <a:off x="4031640" y="216360"/>
            <a:ext cx="1942920" cy="3133440"/>
          </a:xfrm>
          <a:prstGeom prst="rect">
            <a:avLst/>
          </a:prstGeom>
          <a:ln>
            <a:noFill/>
          </a:ln>
        </p:spPr>
      </p:pic>
      <p:sp>
        <p:nvSpPr>
          <p:cNvPr id="183" name="CustomShape 2"/>
          <p:cNvSpPr/>
          <p:nvPr/>
        </p:nvSpPr>
        <p:spPr>
          <a:xfrm>
            <a:off x="6193440" y="1102320"/>
            <a:ext cx="1435320" cy="11998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184" name="CustomShape 3"/>
          <p:cNvSpPr/>
          <p:nvPr/>
        </p:nvSpPr>
        <p:spPr>
          <a:xfrm>
            <a:off x="3761280" y="3546720"/>
            <a:ext cx="5261040" cy="1414080"/>
          </a:xfrm>
          <a:prstGeom prst="rect">
            <a:avLst/>
          </a:prstGeom>
          <a:noFill/>
          <a:ln>
            <a:noFill/>
          </a:ln>
        </p:spPr>
        <p:style>
          <a:lnRef idx="0"/>
          <a:fillRef idx="0"/>
          <a:effectRef idx="0"/>
          <a:fontRef idx="minor"/>
        </p:style>
        <p:txBody>
          <a:bodyPr tIns="91440" bIns="91440">
            <a:noAutofit/>
          </a:bodyPr>
          <a:p>
            <a:pPr algn="ctr">
              <a:lnSpc>
                <a:spcPct val="100000"/>
              </a:lnSpc>
            </a:pPr>
            <a:r>
              <a:rPr b="0" i="1" lang="fr-FR" sz="1400" spc="-1" strike="noStrike">
                <a:solidFill>
                  <a:srgbClr val="000000"/>
                </a:solidFill>
                <a:latin typeface="Arial"/>
                <a:ea typeface="Arial"/>
              </a:rPr>
              <a:t>La localisation du job aurait pu être plus facile à catégoriser en enregistrant la recherche faite en amont, mais le travail de processing était tout aussi intéressant, en relevant les codes postaux, et les noms de région, il est facile de recatégoriser les localisations.</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85" name="Google Shape;102;p19" descr=""/>
          <p:cNvPicPr/>
          <p:nvPr/>
        </p:nvPicPr>
        <p:blipFill>
          <a:blip r:embed="rId1"/>
          <a:stretch/>
        </p:blipFill>
        <p:spPr>
          <a:xfrm>
            <a:off x="0" y="279360"/>
            <a:ext cx="9143640" cy="4863600"/>
          </a:xfrm>
          <a:prstGeom prst="rect">
            <a:avLst/>
          </a:prstGeom>
          <a:ln>
            <a:noFill/>
          </a:ln>
        </p:spPr>
      </p:pic>
      <p:sp>
        <p:nvSpPr>
          <p:cNvPr id="186" name="TextShape 1"/>
          <p:cNvSpPr txBox="1"/>
          <p:nvPr/>
        </p:nvSpPr>
        <p:spPr>
          <a:xfrm>
            <a:off x="311760" y="279360"/>
            <a:ext cx="8520120" cy="572400"/>
          </a:xfrm>
          <a:prstGeom prst="rect">
            <a:avLst/>
          </a:prstGeom>
          <a:noFill/>
          <a:ln>
            <a:noFill/>
          </a:ln>
        </p:spPr>
        <p:txBody>
          <a:bodyPr tIns="91440" bIns="91440">
            <a:noAutofit/>
          </a:bodyPr>
          <a:p>
            <a:pPr algn="r">
              <a:lnSpc>
                <a:spcPct val="100000"/>
              </a:lnSpc>
            </a:pPr>
            <a:r>
              <a:rPr b="0" i="1" lang="fr-FR" sz="2800" spc="-1" strike="noStrike" u="sng">
                <a:solidFill>
                  <a:srgbClr val="ffffff"/>
                </a:solidFill>
                <a:uFillTx/>
                <a:latin typeface="Arial"/>
                <a:ea typeface="Arial"/>
              </a:rPr>
              <a:t>‘</a:t>
            </a:r>
            <a:r>
              <a:rPr b="0" i="1" lang="fr-FR" sz="2800" spc="-1" strike="noStrike" u="sng">
                <a:solidFill>
                  <a:srgbClr val="ffffff"/>
                </a:solidFill>
                <a:uFillTx/>
                <a:latin typeface="Arial"/>
                <a:ea typeface="Arial"/>
              </a:rPr>
              <a:t>Location’ : </a:t>
            </a:r>
            <a:endParaRPr b="0" lang="fr-FR" sz="2800" spc="-1" strike="noStrike">
              <a:solidFill>
                <a:srgbClr val="000000"/>
              </a:solidFill>
              <a:latin typeface="Arial"/>
            </a:endParaRPr>
          </a:p>
        </p:txBody>
      </p:sp>
      <p:sp>
        <p:nvSpPr>
          <p:cNvPr id="187" name="CustomShape 2"/>
          <p:cNvSpPr/>
          <p:nvPr/>
        </p:nvSpPr>
        <p:spPr>
          <a:xfrm>
            <a:off x="6604560" y="1704240"/>
            <a:ext cx="2539080" cy="2014200"/>
          </a:xfrm>
          <a:prstGeom prst="rect">
            <a:avLst/>
          </a:prstGeom>
          <a:noFill/>
          <a:ln>
            <a:noFill/>
          </a:ln>
        </p:spPr>
        <p:style>
          <a:lnRef idx="0"/>
          <a:fillRef idx="0"/>
          <a:effectRef idx="0"/>
          <a:fontRef idx="minor"/>
        </p:style>
        <p:txBody>
          <a:bodyPr tIns="91440" bIns="91440">
            <a:noAutofit/>
          </a:bodyPr>
          <a:p>
            <a:pPr algn="ctr">
              <a:lnSpc>
                <a:spcPct val="100000"/>
              </a:lnSpc>
            </a:pPr>
            <a:r>
              <a:rPr b="0" lang="fr-FR" sz="1500" spc="-1" strike="noStrike">
                <a:solidFill>
                  <a:srgbClr val="ffffff"/>
                </a:solidFill>
                <a:latin typeface="Arial"/>
                <a:ea typeface="Arial"/>
              </a:rPr>
              <a:t>Les chaînes de caractères sont analysés, pour connaître la région, le département, le code postal, ou même la ville dans lequel se trouve le lieu , et elles sont réparties en fonctions</a:t>
            </a:r>
            <a:endParaRPr b="0" lang="fr-FR" sz="1500" spc="-1" strike="noStrike">
              <a:latin typeface="Arial"/>
            </a:endParaRPr>
          </a:p>
          <a:p>
            <a:pPr algn="ctr">
              <a:lnSpc>
                <a:spcPct val="100000"/>
              </a:lnSpc>
            </a:pP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Google Shape;109;p20" descr=""/>
          <p:cNvPicPr/>
          <p:nvPr/>
        </p:nvPicPr>
        <p:blipFill>
          <a:blip r:embed="rId1"/>
          <a:stretch/>
        </p:blipFill>
        <p:spPr>
          <a:xfrm>
            <a:off x="78840" y="2625480"/>
            <a:ext cx="3438720" cy="1965600"/>
          </a:xfrm>
          <a:prstGeom prst="rect">
            <a:avLst/>
          </a:prstGeom>
          <a:ln>
            <a:noFill/>
          </a:ln>
        </p:spPr>
      </p:pic>
      <p:sp>
        <p:nvSpPr>
          <p:cNvPr id="18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i="1" lang="fr-FR" sz="2800" spc="-1" strike="noStrike" u="sng">
                <a:solidFill>
                  <a:srgbClr val="000000"/>
                </a:solidFill>
                <a:uFillTx/>
                <a:latin typeface="Arial"/>
                <a:ea typeface="Arial"/>
              </a:rPr>
              <a:t>‘</a:t>
            </a:r>
            <a:r>
              <a:rPr b="0" i="1" lang="fr-FR" sz="2800" spc="-1" strike="noStrike" u="sng">
                <a:solidFill>
                  <a:srgbClr val="000000"/>
                </a:solidFill>
                <a:uFillTx/>
                <a:latin typeface="Arial"/>
                <a:ea typeface="Arial"/>
              </a:rPr>
              <a:t>Date’: </a:t>
            </a:r>
            <a:endParaRPr b="0" lang="fr-FR" sz="2800" spc="-1" strike="noStrike">
              <a:solidFill>
                <a:srgbClr val="000000"/>
              </a:solidFill>
              <a:latin typeface="Arial"/>
            </a:endParaRPr>
          </a:p>
        </p:txBody>
      </p:sp>
      <p:sp>
        <p:nvSpPr>
          <p:cNvPr id="190" name="CustomShape 2"/>
          <p:cNvSpPr/>
          <p:nvPr/>
        </p:nvSpPr>
        <p:spPr>
          <a:xfrm>
            <a:off x="5416560" y="1102320"/>
            <a:ext cx="1435320" cy="11998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191" name="Google Shape;112;p20" descr=""/>
          <p:cNvPicPr/>
          <p:nvPr/>
        </p:nvPicPr>
        <p:blipFill>
          <a:blip r:embed="rId2"/>
          <a:stretch/>
        </p:blipFill>
        <p:spPr>
          <a:xfrm>
            <a:off x="3736080" y="187920"/>
            <a:ext cx="1533240" cy="3028680"/>
          </a:xfrm>
          <a:prstGeom prst="rect">
            <a:avLst/>
          </a:prstGeom>
          <a:ln>
            <a:noFill/>
          </a:ln>
        </p:spPr>
      </p:pic>
      <p:pic>
        <p:nvPicPr>
          <p:cNvPr id="192" name="Google Shape;113;p20" descr=""/>
          <p:cNvPicPr/>
          <p:nvPr/>
        </p:nvPicPr>
        <p:blipFill>
          <a:blip r:embed="rId3"/>
          <a:stretch/>
        </p:blipFill>
        <p:spPr>
          <a:xfrm>
            <a:off x="6999840" y="187920"/>
            <a:ext cx="2018880" cy="2952360"/>
          </a:xfrm>
          <a:prstGeom prst="rect">
            <a:avLst/>
          </a:prstGeom>
          <a:ln>
            <a:noFill/>
          </a:ln>
        </p:spPr>
      </p:pic>
      <p:pic>
        <p:nvPicPr>
          <p:cNvPr id="193" name="Google Shape;114;p20" descr=""/>
          <p:cNvPicPr/>
          <p:nvPr/>
        </p:nvPicPr>
        <p:blipFill>
          <a:blip r:embed="rId4"/>
          <a:stretch/>
        </p:blipFill>
        <p:spPr>
          <a:xfrm rot="21115800">
            <a:off x="104760" y="1712880"/>
            <a:ext cx="3386520" cy="1621440"/>
          </a:xfrm>
          <a:prstGeom prst="rect">
            <a:avLst/>
          </a:prstGeom>
          <a:ln>
            <a:noFill/>
          </a:ln>
        </p:spPr>
      </p:pic>
      <p:pic>
        <p:nvPicPr>
          <p:cNvPr id="194" name="Google Shape;115;p20" descr=""/>
          <p:cNvPicPr/>
          <p:nvPr/>
        </p:nvPicPr>
        <p:blipFill>
          <a:blip r:embed="rId5"/>
          <a:stretch/>
        </p:blipFill>
        <p:spPr>
          <a:xfrm rot="486600">
            <a:off x="97560" y="1329840"/>
            <a:ext cx="3345120" cy="1621440"/>
          </a:xfrm>
          <a:prstGeom prst="rect">
            <a:avLst/>
          </a:prstGeom>
          <a:ln>
            <a:noFill/>
          </a:ln>
        </p:spPr>
      </p:pic>
      <p:sp>
        <p:nvSpPr>
          <p:cNvPr id="195" name="CustomShape 3"/>
          <p:cNvSpPr/>
          <p:nvPr/>
        </p:nvSpPr>
        <p:spPr>
          <a:xfrm>
            <a:off x="4007520" y="3461040"/>
            <a:ext cx="4768200" cy="1510560"/>
          </a:xfrm>
          <a:prstGeom prst="rect">
            <a:avLst/>
          </a:prstGeom>
          <a:noFill/>
          <a:ln>
            <a:noFill/>
          </a:ln>
        </p:spPr>
        <p:style>
          <a:lnRef idx="0"/>
          <a:fillRef idx="0"/>
          <a:effectRef idx="0"/>
          <a:fontRef idx="minor"/>
        </p:style>
        <p:txBody>
          <a:bodyPr tIns="91440" bIns="91440">
            <a:noAutofit/>
          </a:bodyPr>
          <a:p>
            <a:pPr algn="ctr">
              <a:lnSpc>
                <a:spcPct val="100000"/>
              </a:lnSpc>
            </a:pPr>
            <a:r>
              <a:rPr b="0" i="1" lang="fr-FR" sz="1400" spc="-1" strike="noStrike">
                <a:solidFill>
                  <a:srgbClr val="000000"/>
                </a:solidFill>
                <a:latin typeface="Arial"/>
                <a:ea typeface="Arial"/>
              </a:rPr>
              <a:t>La date arrive dans un format de rebours, on la re-traduit en format datetime à moins X jours, nous executons ce script juste apres le scrapping, ce qui permet d’avoir le moin d’erreur possible.</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6" name="TextShape 1"/>
          <p:cNvSpPr txBox="1"/>
          <p:nvPr/>
        </p:nvSpPr>
        <p:spPr>
          <a:xfrm>
            <a:off x="268920" y="198720"/>
            <a:ext cx="8520120" cy="572400"/>
          </a:xfrm>
          <a:prstGeom prst="rect">
            <a:avLst/>
          </a:prstGeom>
          <a:noFill/>
          <a:ln>
            <a:noFill/>
          </a:ln>
        </p:spPr>
        <p:txBody>
          <a:bodyPr tIns="91440" bIns="91440">
            <a:noAutofit/>
          </a:bodyPr>
          <a:p>
            <a:pPr algn="r">
              <a:lnSpc>
                <a:spcPct val="100000"/>
              </a:lnSpc>
            </a:pPr>
            <a:r>
              <a:rPr b="0" i="1" lang="fr-FR" sz="2800" spc="-1" strike="noStrike" u="sng">
                <a:solidFill>
                  <a:srgbClr val="ffffff"/>
                </a:solidFill>
                <a:uFillTx/>
                <a:latin typeface="Arial"/>
                <a:ea typeface="Arial"/>
              </a:rPr>
              <a:t>‘</a:t>
            </a:r>
            <a:r>
              <a:rPr b="0" i="1" lang="fr-FR" sz="2800" spc="-1" strike="noStrike" u="sng">
                <a:solidFill>
                  <a:srgbClr val="ffffff"/>
                </a:solidFill>
                <a:uFillTx/>
                <a:latin typeface="Arial"/>
                <a:ea typeface="Arial"/>
              </a:rPr>
              <a:t>Date’: </a:t>
            </a:r>
            <a:endParaRPr b="0" lang="fr-FR" sz="2800" spc="-1" strike="noStrike">
              <a:solidFill>
                <a:srgbClr val="000000"/>
              </a:solidFill>
              <a:latin typeface="Arial"/>
            </a:endParaRPr>
          </a:p>
        </p:txBody>
      </p:sp>
      <p:pic>
        <p:nvPicPr>
          <p:cNvPr id="197" name="Google Shape;122;p21" descr=""/>
          <p:cNvPicPr/>
          <p:nvPr/>
        </p:nvPicPr>
        <p:blipFill>
          <a:blip r:embed="rId1"/>
          <a:stretch/>
        </p:blipFill>
        <p:spPr>
          <a:xfrm>
            <a:off x="0" y="814320"/>
            <a:ext cx="9143640" cy="2374200"/>
          </a:xfrm>
          <a:prstGeom prst="rect">
            <a:avLst/>
          </a:prstGeom>
          <a:ln>
            <a:noFill/>
          </a:ln>
        </p:spPr>
      </p:pic>
      <p:sp>
        <p:nvSpPr>
          <p:cNvPr id="198" name="CustomShape 2"/>
          <p:cNvSpPr/>
          <p:nvPr/>
        </p:nvSpPr>
        <p:spPr>
          <a:xfrm>
            <a:off x="1307160" y="3589560"/>
            <a:ext cx="6171840" cy="719640"/>
          </a:xfrm>
          <a:prstGeom prst="rect">
            <a:avLst/>
          </a:prstGeom>
          <a:noFill/>
          <a:ln>
            <a:noFill/>
          </a:ln>
        </p:spPr>
        <p:style>
          <a:lnRef idx="0"/>
          <a:fillRef idx="0"/>
          <a:effectRef idx="0"/>
          <a:fontRef idx="minor"/>
        </p:style>
        <p:txBody>
          <a:bodyPr tIns="91440" bIns="91440">
            <a:noAutofit/>
          </a:bodyPr>
          <a:p>
            <a:pPr algn="ctr">
              <a:lnSpc>
                <a:spcPct val="100000"/>
              </a:lnSpc>
            </a:pPr>
            <a:r>
              <a:rPr b="0" lang="fr-FR" sz="1400" spc="-1" strike="noStrike">
                <a:solidFill>
                  <a:srgbClr val="ffffff"/>
                </a:solidFill>
                <a:latin typeface="Arial"/>
                <a:ea typeface="Arial"/>
              </a:rPr>
              <a:t>l'algorithme récupère les chiffres, et ainsi enregistre une date propre en base.</a:t>
            </a:r>
            <a:endParaRPr b="0" lang="fr-FR" sz="1400" spc="-1" strike="noStrike">
              <a:latin typeface="Arial"/>
            </a:endParaRPr>
          </a:p>
          <a:p>
            <a:pPr algn="ctr">
              <a:lnSpc>
                <a:spcPct val="100000"/>
              </a:lnSpc>
            </a:pP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Google Shape;128;p22" descr=""/>
          <p:cNvPicPr/>
          <p:nvPr/>
        </p:nvPicPr>
        <p:blipFill>
          <a:blip r:embed="rId1"/>
          <a:stretch/>
        </p:blipFill>
        <p:spPr>
          <a:xfrm>
            <a:off x="88200" y="990360"/>
            <a:ext cx="2946960" cy="2292840"/>
          </a:xfrm>
          <a:prstGeom prst="rect">
            <a:avLst/>
          </a:prstGeom>
          <a:ln>
            <a:noFill/>
          </a:ln>
        </p:spPr>
      </p:pic>
      <p:pic>
        <p:nvPicPr>
          <p:cNvPr id="200" name="Google Shape;129;p22" descr=""/>
          <p:cNvPicPr/>
          <p:nvPr/>
        </p:nvPicPr>
        <p:blipFill>
          <a:blip r:embed="rId2"/>
          <a:stretch/>
        </p:blipFill>
        <p:spPr>
          <a:xfrm>
            <a:off x="88200" y="3080880"/>
            <a:ext cx="2143800" cy="1987200"/>
          </a:xfrm>
          <a:prstGeom prst="rect">
            <a:avLst/>
          </a:prstGeom>
          <a:ln>
            <a:noFill/>
          </a:ln>
        </p:spPr>
      </p:pic>
      <p:sp>
        <p:nvSpPr>
          <p:cNvPr id="20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i="1" lang="fr-FR" sz="2800" spc="-1" strike="noStrike" u="sng">
                <a:solidFill>
                  <a:srgbClr val="000000"/>
                </a:solidFill>
                <a:uFillTx/>
                <a:latin typeface="Arial"/>
                <a:ea typeface="Arial"/>
              </a:rPr>
              <a:t>‘</a:t>
            </a:r>
            <a:r>
              <a:rPr b="0" i="1" lang="fr-FR" sz="2800" spc="-1" strike="noStrike" u="sng">
                <a:solidFill>
                  <a:srgbClr val="000000"/>
                </a:solidFill>
                <a:uFillTx/>
                <a:latin typeface="Arial"/>
                <a:ea typeface="Arial"/>
              </a:rPr>
              <a:t>Contract’: </a:t>
            </a:r>
            <a:endParaRPr b="0" lang="fr-FR" sz="2800" spc="-1" strike="noStrike">
              <a:solidFill>
                <a:srgbClr val="000000"/>
              </a:solidFill>
              <a:latin typeface="Arial"/>
            </a:endParaRPr>
          </a:p>
        </p:txBody>
      </p:sp>
      <p:sp>
        <p:nvSpPr>
          <p:cNvPr id="202" name="CustomShape 2"/>
          <p:cNvSpPr/>
          <p:nvPr/>
        </p:nvSpPr>
        <p:spPr>
          <a:xfrm>
            <a:off x="4007520" y="3461040"/>
            <a:ext cx="4768200" cy="1510560"/>
          </a:xfrm>
          <a:prstGeom prst="rect">
            <a:avLst/>
          </a:prstGeom>
          <a:noFill/>
          <a:ln>
            <a:noFill/>
          </a:ln>
        </p:spPr>
        <p:style>
          <a:lnRef idx="0"/>
          <a:fillRef idx="0"/>
          <a:effectRef idx="0"/>
          <a:fontRef idx="minor"/>
        </p:style>
        <p:txBody>
          <a:bodyPr tIns="91440" bIns="91440">
            <a:noAutofit/>
          </a:bodyPr>
          <a:p>
            <a:pPr algn="ctr">
              <a:lnSpc>
                <a:spcPct val="100000"/>
              </a:lnSpc>
            </a:pPr>
            <a:r>
              <a:rPr b="0" i="1" lang="fr-FR" sz="1400" spc="-1" strike="noStrike">
                <a:solidFill>
                  <a:srgbClr val="000000"/>
                </a:solidFill>
                <a:latin typeface="Arial"/>
                <a:ea typeface="Arial"/>
              </a:rPr>
              <a:t>Le Contrat est récupéré sous forme de chaîne de caractères , et nous allons les récupérer pour faire une table de contingence afin de ne pas perdre des données.</a:t>
            </a:r>
            <a:endParaRPr b="0" lang="fr-FR" sz="1400" spc="-1" strike="noStrike">
              <a:latin typeface="Arial"/>
            </a:endParaRPr>
          </a:p>
        </p:txBody>
      </p:sp>
      <p:pic>
        <p:nvPicPr>
          <p:cNvPr id="203" name="Google Shape;132;p22" descr=""/>
          <p:cNvPicPr/>
          <p:nvPr/>
        </p:nvPicPr>
        <p:blipFill>
          <a:blip r:embed="rId3"/>
          <a:stretch/>
        </p:blipFill>
        <p:spPr>
          <a:xfrm>
            <a:off x="4007520" y="642960"/>
            <a:ext cx="5002200" cy="2500920"/>
          </a:xfrm>
          <a:prstGeom prst="rect">
            <a:avLst/>
          </a:prstGeom>
          <a:ln>
            <a:noFill/>
          </a:ln>
        </p:spPr>
      </p:pic>
      <p:pic>
        <p:nvPicPr>
          <p:cNvPr id="204" name="Google Shape;133;p22" descr=""/>
          <p:cNvPicPr/>
          <p:nvPr/>
        </p:nvPicPr>
        <p:blipFill>
          <a:blip r:embed="rId4"/>
          <a:stretch/>
        </p:blipFill>
        <p:spPr>
          <a:xfrm>
            <a:off x="2232360" y="85680"/>
            <a:ext cx="1693800" cy="2629080"/>
          </a:xfrm>
          <a:prstGeom prst="rect">
            <a:avLst/>
          </a:prstGeom>
          <a:ln>
            <a:noFill/>
          </a:ln>
        </p:spPr>
      </p:pic>
      <p:sp>
        <p:nvSpPr>
          <p:cNvPr id="205" name="CustomShape 3"/>
          <p:cNvSpPr/>
          <p:nvPr/>
        </p:nvSpPr>
        <p:spPr>
          <a:xfrm rot="5400000">
            <a:off x="5202720" y="-1023120"/>
            <a:ext cx="471240" cy="2967840"/>
          </a:xfrm>
          <a:prstGeom prst="bentArrow">
            <a:avLst>
              <a:gd name="adj1" fmla="val 25000"/>
              <a:gd name="adj2" fmla="val 50000"/>
              <a:gd name="adj3" fmla="val 47736"/>
              <a:gd name="adj4" fmla="val 31811"/>
            </a:avLst>
          </a:prstGeom>
          <a:solidFill>
            <a:schemeClr val="lt2"/>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LibreOffice/6.3.4.1$Windows_X86_64 LibreOffice_project/a21169d87339dfa44546f33d6d159e89881e9d92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2020-05-28T16:01:38Z</dcterms:modified>
  <cp:revision>1</cp:revision>
  <dc:subject/>
  <dc:title/>
</cp:coreProperties>
</file>